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6" r:id="rId3"/>
    <p:sldId id="268" r:id="rId4"/>
    <p:sldId id="274" r:id="rId5"/>
    <p:sldId id="277" r:id="rId6"/>
    <p:sldId id="262" r:id="rId7"/>
    <p:sldId id="264" r:id="rId8"/>
    <p:sldId id="267" r:id="rId9"/>
    <p:sldId id="270" r:id="rId10"/>
    <p:sldId id="269" r:id="rId11"/>
    <p:sldId id="271" r:id="rId12"/>
    <p:sldId id="272" r:id="rId13"/>
    <p:sldId id="273" r:id="rId14"/>
    <p:sldId id="279" r:id="rId15"/>
    <p:sldId id="280" r:id="rId16"/>
    <p:sldId id="281" r:id="rId17"/>
    <p:sldId id="278" r:id="rId18"/>
    <p:sldId id="275" r:id="rId19"/>
  </p:sldIdLst>
  <p:sldSz cx="12192000" cy="6858000"/>
  <p:notesSz cx="9926638" cy="6797675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4DD24-43DC-418A-B4BF-69BF2D3CF63E}" type="datetimeFigureOut">
              <a:rPr lang="zh-TW" altLang="en-US" smtClean="0"/>
              <a:t>2020/4/20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BAB3F-05AE-4841-B356-0C328B1425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96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2B11D-074A-4083-8F91-375BB6EF0AA7}" type="datetimeFigureOut">
              <a:rPr lang="zh-HK" altLang="en-US" smtClean="0"/>
              <a:t>20/4/2020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92546-1A73-485A-9213-9B3F027B44E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94623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C2BD2F-D9B4-4AC6-8768-127A2FD77F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A6BC493-8AA5-4EE2-ADDB-79CFFF55E5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E977794-3380-4D25-9CA8-B437EE6C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295B-FB2F-4306-B645-9932434BCE7E}" type="datetime1">
              <a:rPr lang="zh-HK" altLang="en-US" smtClean="0"/>
              <a:t>20/4/2020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71D7D0F-BAF3-4924-80C8-38AF53A3A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0B36D51-F3CC-4BB6-982A-556EF7B0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17BF-B849-4755-B19E-613855F75B1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9974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47AB30-A7AD-4484-BB13-55E7584B3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96E6189-4239-4C53-821C-40C4DD43B7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93F13B0-A457-452C-8B7A-46EC07FB7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C599-31CF-462D-B96E-6EF8D3425BF8}" type="datetime1">
              <a:rPr lang="zh-HK" altLang="en-US" smtClean="0"/>
              <a:t>20/4/2020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32D31D8-9BEB-4374-803E-32E428C0F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06E594D-A7D2-4A6B-9702-39AE00356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17BF-B849-4755-B19E-613855F75B1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5145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B03213E-77B6-4DD4-B15C-89D5BFD27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2DE72E9-FA02-4C50-BAF1-228D53B38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A5DA58D-D005-40AE-8D26-E479E6F26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C611-F66F-483C-B41D-486A4E48C5E0}" type="datetime1">
              <a:rPr lang="zh-HK" altLang="en-US" smtClean="0"/>
              <a:t>20/4/2020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0530772-4126-4202-A23D-5354F4745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3F12BEC-758F-4C33-A32B-D09BF327C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17BF-B849-4755-B19E-613855F75B1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6747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E00408-B29D-4FEE-8CA6-FBB9541B8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9E0C7B-2B5B-4464-9348-F2381D984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2A15812-7DE8-4EC2-B3F0-4D31597B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8E22-C280-43C6-9627-6FADA43B62B9}" type="datetime1">
              <a:rPr lang="zh-HK" altLang="en-US" smtClean="0"/>
              <a:t>20/4/2020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4568A25-A8D0-4CCD-B4AD-FF2B0696D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1C069D4-3BF1-4C44-B14E-3B3690044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17BF-B849-4755-B19E-613855F75B1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3125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6B454C-6731-42A1-BB16-C881EA98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90EDBDD-F9C0-426D-956F-B15947667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5F3FFEC-174D-410C-89A1-31B13BAF0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95CF-773B-4439-9690-D9746B33FC51}" type="datetime1">
              <a:rPr lang="zh-HK" altLang="en-US" smtClean="0"/>
              <a:t>20/4/2020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CA12449-F010-4828-9DE6-489095061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F0EC8BB-9F2D-4533-8F2A-32218BE57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17BF-B849-4755-B19E-613855F75B1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43194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CB9F17-536E-4158-894D-4318CBE4F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9E7FDAB-7AC3-47EC-A523-A0820467B7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7D017BB-B398-42B6-B0AF-DC9F03E63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C3FA308-D598-4C5B-9F53-0D7E6286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4896-D8FF-43C8-BD40-31BD5EF0B8D8}" type="datetime1">
              <a:rPr lang="zh-HK" altLang="en-US" smtClean="0"/>
              <a:t>20/4/2020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1FC2D8C-DDC3-4B85-84E5-DC28C8FC5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8C61816-087F-4748-8D09-D9F681AD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17BF-B849-4755-B19E-613855F75B1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17107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8179DC-EAAA-4907-B009-094AC8FB1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553E27F-98C3-46FF-8184-D9C79D457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C6E2A6C-249E-4F77-B6F4-94B4C3A29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5EEDD9D-2F75-4D57-BCBE-42D9872C63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F63BB18-7B79-4034-9499-C8EDCA34F6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127BCD0-27AF-4419-840F-19FDE9AE8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5CED-E09B-4018-BB8F-B6AA1A86D4D8}" type="datetime1">
              <a:rPr lang="zh-HK" altLang="en-US" smtClean="0"/>
              <a:t>20/4/2020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280D1B5-DAD1-4084-9E69-D0C72F820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130F251-3B11-488F-8CD3-9C6E06911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17BF-B849-4755-B19E-613855F75B1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5374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CA741A-787D-4C6F-B176-AF6C6BA76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4082DDD-DC27-4876-AFA0-2B36E3D65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161C-78C2-400C-9F67-D21633CEF97F}" type="datetime1">
              <a:rPr lang="zh-HK" altLang="en-US" smtClean="0"/>
              <a:t>20/4/2020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21F8854-9BDC-4A05-A342-8FF08FD83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656F44D-3BE1-4AA6-A77E-20FC02F09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17BF-B849-4755-B19E-613855F75B1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595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6EFFAAE-9938-415E-89C0-1ED09EA06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27113-E2B8-41AA-87EA-AAD3A37BEC32}" type="datetime1">
              <a:rPr lang="zh-HK" altLang="en-US" smtClean="0"/>
              <a:t>20/4/2020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15F33F9-2AAD-4344-92B4-F26D93F5B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295827B-105B-4AF4-8B9D-85B54B72C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17BF-B849-4755-B19E-613855F75B1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0610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7A9665-7C17-41F5-90CC-35FC7058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2DC814-C28A-47DD-A2BA-88E7A2A67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4F9CF80-7B07-4176-8279-A3A15F1CC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4271CCF-CA3D-4B8E-9998-83C286ADC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A1B44-7EBE-4C87-82F6-8E9E49C5C666}" type="datetime1">
              <a:rPr lang="zh-HK" altLang="en-US" smtClean="0"/>
              <a:t>20/4/2020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F149448-740E-4ADA-AFCD-440437EB8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62DFE54-0DBC-4634-8C43-BC145003B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17BF-B849-4755-B19E-613855F75B1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4695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D81BBE-6D55-473C-9E36-E16CA3580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9BCBB3A-B417-4A71-8E37-6798DD9F0F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0656203-CC21-45EE-8A3F-B80F25979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2CD91C4-BD24-4936-8EC6-3A9EE0489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D11C-F5D4-49A0-A612-F0812B5E508A}" type="datetime1">
              <a:rPr lang="zh-HK" altLang="en-US" smtClean="0"/>
              <a:t>20/4/2020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E9CE81B-62FD-49B7-B4D4-AB6D074CE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4541ECB-93F0-4DE3-8544-84BBB7DD3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17BF-B849-4755-B19E-613855F75B1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76161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A1DC080-2462-4A4A-86E7-CCB72A4CF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25EB6B1-5A7E-4F5F-A876-0C975E0EB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C8337B4-1145-4A87-AE0A-B50E3EC713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9C8E-1E9E-4C6B-AD46-7B10B1837C0C}" type="datetime1">
              <a:rPr lang="zh-HK" altLang="en-US" smtClean="0"/>
              <a:t>20/4/2020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49230FE-7B51-478B-9997-9D30D2CE06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C324928-2BC9-4F1A-B2DC-1EBE0C7A6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C17BF-B849-4755-B19E-613855F75B1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6190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b.gov.hk/tc/curriculum-development/resource-support/learning-teaching-resource-list/KLA-Resource-Lists/index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b.gov.hk/tc/curriculum-development/resource-support/learning-teaching-resource-list/KLA-Resource-Lists/index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b.gov.hk/tc/curriculum-development/resource-support/learning-teaching-resource-list/KLA-Resource-Lists/index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planning.edb.gov.hk/tc/career/career-information/19.html#nav-career-152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lifeplanning.edb.gov.hk/tc/career/career-information/19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k.history.museum/zh_TW/web/mh/exhibition/virtual.html" TargetMode="External"/><Relationship Id="rId2" Type="http://schemas.openxmlformats.org/officeDocument/2006/relationships/hyperlink" Target="https://hk.history.museum/zh_TW/web/mh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young.dpm.org.cn/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s://www.dpm.org.cn/Hom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pano.dpm.org.cn/gugong_app_pc/index.html" TargetMode="External"/><Relationship Id="rId10" Type="http://schemas.openxmlformats.org/officeDocument/2006/relationships/hyperlink" Target="http://v.dpm.org.cn/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lwl@edb.gov.hk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db.gov.hk/attachment/tc/curriculum-development/resource-support/learning-teaching-resource-list/2020/PSHE/LS/reflection%20in%20epidemic%20life%20and%20society.pptx" TargetMode="External"/><Relationship Id="rId3" Type="http://schemas.openxmlformats.org/officeDocument/2006/relationships/hyperlink" Target="http://home.eduhk.hk/~teachpe/PE-fitness/page/dance.html" TargetMode="External"/><Relationship Id="rId7" Type="http://schemas.openxmlformats.org/officeDocument/2006/relationships/hyperlink" Target="https://www.edb.gov.hk/attachment/tc/curriculum-development/resource-support/learning-teaching-resource-list/2020/LS/LS_Grow_Up_R2.pdf" TargetMode="External"/><Relationship Id="rId12" Type="http://schemas.openxmlformats.org/officeDocument/2006/relationships/image" Target="../media/image9.png"/><Relationship Id="rId2" Type="http://schemas.openxmlformats.org/officeDocument/2006/relationships/hyperlink" Target="https://www.lcsd.gov.hk/tc/healthy/dance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hab.gov.hk/tc/policy_responsibilities/District_Community_and_Public_Relations/working_group.htm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www.coronavirus.gov.hk/chi/" TargetMode="External"/><Relationship Id="rId10" Type="http://schemas.openxmlformats.org/officeDocument/2006/relationships/hyperlink" Target="https://www.edb.gov.hk/attachment/tc/curriculum-development/resource-support/learning-teaching-resource-list/2020/TE/HMSC/HMSC_PPT_27032020%20Chi.pptx" TargetMode="External"/><Relationship Id="rId4" Type="http://schemas.openxmlformats.org/officeDocument/2006/relationships/hyperlink" Target="https://www.edb.gov.hk/attachment/tc/curriculum-development/resource-support/learning-teaching-resource-list/2020/MCNE/Face_Coronavirus_Sec_23022020.pptx" TargetMode="External"/><Relationship Id="rId9" Type="http://schemas.openxmlformats.org/officeDocument/2006/relationships/hyperlink" Target="https://www.edb.gov.hk/attachment/tc/curriculum-development/resource-support/learning-teaching-resource-list/2020/TE/ICT/JS%20ICT%20L&amp;T%20Resources%20CHI.ppt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b.gov.hk/tc/curriculum-development/resource-support/learning-teaching-resource-list/KLA-Resource-Lists/index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19DDA7CA-1414-4C61-81EA-391C82AFBA5D}"/>
              </a:ext>
            </a:extLst>
          </p:cNvPr>
          <p:cNvSpPr txBox="1">
            <a:spLocks/>
          </p:cNvSpPr>
          <p:nvPr/>
        </p:nvSpPr>
        <p:spPr>
          <a:xfrm>
            <a:off x="1483111" y="496886"/>
            <a:ext cx="9211366" cy="2377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在抗</a:t>
            </a:r>
            <a:r>
              <a:rPr lang="zh-TW" altLang="en-US" b="1" dirty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疫</a:t>
            </a:r>
            <a:r>
              <a:rPr lang="zh-CN" altLang="en-US" b="1" dirty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當中的</a:t>
            </a:r>
            <a:r>
              <a:rPr lang="zh-TW" altLang="en-US" b="1" dirty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全方位學習</a:t>
            </a: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TW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3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連結不同學習領域</a:t>
            </a:r>
            <a:endParaRPr lang="zh-HK" altLang="en-US" sz="3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2425" t="13153" r="13031" b="12407"/>
          <a:stretch/>
        </p:blipFill>
        <p:spPr>
          <a:xfrm>
            <a:off x="798161" y="3409628"/>
            <a:ext cx="5083445" cy="3172710"/>
          </a:xfrm>
          <a:prstGeom prst="rect">
            <a:avLst/>
          </a:prstGeom>
        </p:spPr>
      </p:pic>
      <p:pic>
        <p:nvPicPr>
          <p:cNvPr id="5" name="Picture 2" descr="https://www.edb.gov.hk/attachment/tc/curriculum-development/4-key-tasks/moral-civic/mpd2019/Original_3%20Proactiv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066" y="3078040"/>
            <a:ext cx="1829543" cy="17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edb.gov.hk/attachment/tc/curriculum-development/4-key-tasks/moral-civic/mpd2019/Original%20Gratitude%20icon%20%20with%20words_HR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659" y="3054998"/>
            <a:ext cx="1804528" cy="172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edb.gov.hk/attachment/tc/curriculum-development/4-key-tasks/moral-civic/mpd2019/Original%20Optimistic%20icon%20with%20words_HR.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182" y="4916607"/>
            <a:ext cx="1785961" cy="166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edb.gov.hk/attachment/tc/curriculum-development/4-key-tasks/moral-civic/mpd2019/Original%20Cherish%20icon%20%20with%20words_HR.png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185" y="4768132"/>
            <a:ext cx="1753700" cy="171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17BF-B849-4755-B19E-613855F75B1F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2073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19DDA7CA-1414-4C61-81EA-391C82AFBA5D}"/>
              </a:ext>
            </a:extLst>
          </p:cNvPr>
          <p:cNvSpPr txBox="1">
            <a:spLocks/>
          </p:cNvSpPr>
          <p:nvPr/>
        </p:nvSpPr>
        <p:spPr>
          <a:xfrm>
            <a:off x="95563" y="711027"/>
            <a:ext cx="5253272" cy="11151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zh-TW" altLang="en-US" sz="5400" b="1" dirty="0">
                <a:solidFill>
                  <a:schemeClr val="accent6"/>
                </a:solidFill>
              </a:rPr>
              <a:t>德育及公民教育</a:t>
            </a:r>
            <a:endParaRPr lang="en-US" altLang="zh-TW" sz="5400" b="1" dirty="0">
              <a:solidFill>
                <a:schemeClr val="accent6"/>
              </a:solidFill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Rule, Hook, Check Mark, Hammer, Justice, Right, Wont">
            <a:extLst>
              <a:ext uri="{FF2B5EF4-FFF2-40B4-BE49-F238E27FC236}">
                <a16:creationId xmlns:a16="http://schemas.microsoft.com/office/drawing/2014/main" id="{C74FF0D4-2884-4829-8CBF-4A6266E2AC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"/>
          <a:stretch/>
        </p:blipFill>
        <p:spPr bwMode="auto">
          <a:xfrm>
            <a:off x="7934883" y="1826181"/>
            <a:ext cx="2905078" cy="286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4FEC02F-50BE-472D-A6B9-401D31C877DC}"/>
              </a:ext>
            </a:extLst>
          </p:cNvPr>
          <p:cNvSpPr/>
          <p:nvPr/>
        </p:nvSpPr>
        <p:spPr>
          <a:xfrm>
            <a:off x="97927" y="96144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/>
              <a:t>在抗疫當中的全方位學習</a:t>
            </a:r>
            <a:endParaRPr lang="zh-HK" altLang="en-US" sz="2800" b="1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405DE18-088F-4533-843C-E8138E7BEB69}"/>
              </a:ext>
            </a:extLst>
          </p:cNvPr>
          <p:cNvSpPr/>
          <p:nvPr/>
        </p:nvSpPr>
        <p:spPr>
          <a:xfrm>
            <a:off x="770119" y="1460879"/>
            <a:ext cx="63738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4000" b="1" dirty="0"/>
              <a:t>保持個人衛生和公德心，例如妥善處置棄置的口罩</a:t>
            </a:r>
            <a:endParaRPr lang="en-US" altLang="zh-TW" sz="4000" b="1" dirty="0"/>
          </a:p>
          <a:p>
            <a:endParaRPr lang="en-US" altLang="zh-TW" sz="4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4000" b="1" dirty="0">
                <a:latin typeface="+mj-ea"/>
                <a:ea typeface="+mj-ea"/>
              </a:rPr>
              <a:t>透過不同策略鼓勵自己和</a:t>
            </a:r>
            <a:r>
              <a:rPr lang="zh-CN" altLang="en-US" sz="4000" b="1" dirty="0">
                <a:latin typeface="+mj-ea"/>
                <a:ea typeface="+mj-ea"/>
              </a:rPr>
              <a:t>家</a:t>
            </a:r>
            <a:r>
              <a:rPr lang="zh-TW" altLang="en-US" sz="4000" b="1" dirty="0">
                <a:latin typeface="+mj-ea"/>
                <a:ea typeface="+mj-ea"/>
              </a:rPr>
              <a:t>人保持健康生活習慣和正面積極的心態</a:t>
            </a:r>
            <a:endParaRPr lang="en-US" altLang="zh-TW" sz="4000" b="1" dirty="0">
              <a:latin typeface="+mj-ea"/>
              <a:ea typeface="+mj-ea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C5516E8-60FC-45F7-8364-9B2DACF69DF0}"/>
              </a:ext>
            </a:extLst>
          </p:cNvPr>
          <p:cNvSpPr/>
          <p:nvPr/>
        </p:nvSpPr>
        <p:spPr>
          <a:xfrm>
            <a:off x="1176968" y="2769292"/>
            <a:ext cx="53142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/>
              <a:t>（</a:t>
            </a:r>
            <a:r>
              <a:rPr lang="zh-TW" altLang="en-US" sz="2000" b="1" dirty="0">
                <a:hlinkClick r:id="rId3"/>
              </a:rPr>
              <a:t>參考德育與公民教育、常識科的相關資源</a:t>
            </a:r>
            <a:r>
              <a:rPr lang="zh-TW" altLang="en-US" sz="2000" b="1" dirty="0"/>
              <a:t>）</a:t>
            </a:r>
            <a:endParaRPr lang="zh-HK" altLang="en-US" sz="2000" b="1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9D7AD60-B9C0-4817-96F7-4EDCCBB730AE}"/>
              </a:ext>
            </a:extLst>
          </p:cNvPr>
          <p:cNvSpPr/>
          <p:nvPr/>
        </p:nvSpPr>
        <p:spPr>
          <a:xfrm>
            <a:off x="1176968" y="5246531"/>
            <a:ext cx="81355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/>
              <a:t>（</a:t>
            </a:r>
            <a:r>
              <a:rPr lang="zh-TW" altLang="en-US" sz="2000" b="1" dirty="0">
                <a:hlinkClick r:id="rId3"/>
              </a:rPr>
              <a:t>參考德育與公民教育、常識科、健康管理與社會關懷科的相關資源</a:t>
            </a:r>
            <a:r>
              <a:rPr lang="zh-TW" altLang="en-US" sz="2000" b="1" dirty="0"/>
              <a:t>）</a:t>
            </a:r>
            <a:endParaRPr lang="zh-HK" altLang="en-US" sz="2000" b="1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17BF-B849-4755-B19E-613855F75B1F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993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19DDA7CA-1414-4C61-81EA-391C82AFBA5D}"/>
              </a:ext>
            </a:extLst>
          </p:cNvPr>
          <p:cNvSpPr txBox="1">
            <a:spLocks/>
          </p:cNvSpPr>
          <p:nvPr/>
        </p:nvSpPr>
        <p:spPr>
          <a:xfrm>
            <a:off x="97927" y="663522"/>
            <a:ext cx="4036334" cy="878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zh-TW" altLang="en-US" sz="5400" b="1" dirty="0">
                <a:solidFill>
                  <a:schemeClr val="accent6"/>
                </a:solidFill>
              </a:rPr>
              <a:t>社會服務</a:t>
            </a:r>
            <a:endParaRPr lang="en-US" altLang="zh-TW" sz="5400" b="1" dirty="0">
              <a:solidFill>
                <a:schemeClr val="accent6"/>
              </a:solidFill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Together, Helping​ Each Other, Winning, Teamwork">
            <a:extLst>
              <a:ext uri="{FF2B5EF4-FFF2-40B4-BE49-F238E27FC236}">
                <a16:creationId xmlns:a16="http://schemas.microsoft.com/office/drawing/2014/main" id="{1D38EFAE-A2E9-4B28-8E72-F45112BC02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"/>
          <a:stretch/>
        </p:blipFill>
        <p:spPr bwMode="auto">
          <a:xfrm>
            <a:off x="8346020" y="2043289"/>
            <a:ext cx="2655848" cy="262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426B05C-658A-442F-988A-9B39C0A33603}"/>
              </a:ext>
            </a:extLst>
          </p:cNvPr>
          <p:cNvSpPr/>
          <p:nvPr/>
        </p:nvSpPr>
        <p:spPr>
          <a:xfrm>
            <a:off x="97927" y="96144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/>
              <a:t>在抗疫當中的全方位學習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57D7470-30DA-4827-90F1-CC216D760A24}"/>
              </a:ext>
            </a:extLst>
          </p:cNvPr>
          <p:cNvSpPr/>
          <p:nvPr/>
        </p:nvSpPr>
        <p:spPr>
          <a:xfrm>
            <a:off x="293782" y="1541636"/>
            <a:ext cx="73687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個人或與同學一起</a:t>
            </a:r>
            <a:r>
              <a:rPr lang="zh-TW" altLang="en-US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創作抗疫歌曲、故事、影片等為社區發放正能量</a:t>
            </a:r>
            <a:endParaRPr lang="en-US" altLang="zh-TW" sz="40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了解</a:t>
            </a:r>
            <a:r>
              <a:rPr lang="zh-CN" altLang="en-US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學校和</a:t>
            </a:r>
            <a:r>
              <a:rPr lang="zh-TW" altLang="en-US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社區的需要並按能力參與</a:t>
            </a:r>
            <a:r>
              <a:rPr lang="zh-CN" altLang="en-US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義工</a:t>
            </a:r>
            <a:r>
              <a:rPr lang="zh-TW" altLang="en-US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服務，例如向區內獨居長者和清潔工人派發防疫用品和表達關心</a:t>
            </a:r>
            <a:endParaRPr lang="en-US" altLang="zh-TW" sz="40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7304626-0D47-48C0-BE79-1CF795730A52}"/>
              </a:ext>
            </a:extLst>
          </p:cNvPr>
          <p:cNvSpPr/>
          <p:nvPr/>
        </p:nvSpPr>
        <p:spPr>
          <a:xfrm>
            <a:off x="2393290" y="2954262"/>
            <a:ext cx="5827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/>
              <a:t>（</a:t>
            </a:r>
            <a:r>
              <a:rPr lang="zh-TW" altLang="en-US" sz="2000" b="1" dirty="0">
                <a:hlinkClick r:id="rId3"/>
              </a:rPr>
              <a:t>參考語文科、科技教育、藝術教育的相關資源</a:t>
            </a:r>
            <a:r>
              <a:rPr lang="zh-TW" altLang="en-US" sz="2000" b="1" dirty="0"/>
              <a:t>）</a:t>
            </a:r>
            <a:endParaRPr lang="zh-HK" altLang="en-US" sz="2000" b="1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1943932-7F0F-4282-8E32-147F71BF8428}"/>
              </a:ext>
            </a:extLst>
          </p:cNvPr>
          <p:cNvSpPr/>
          <p:nvPr/>
        </p:nvSpPr>
        <p:spPr>
          <a:xfrm>
            <a:off x="4429258" y="5434335"/>
            <a:ext cx="4031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/>
              <a:t>（</a:t>
            </a:r>
            <a:r>
              <a:rPr lang="zh-TW" altLang="en-US" sz="2000" b="1" dirty="0">
                <a:hlinkClick r:id="rId3"/>
              </a:rPr>
              <a:t>參考生活與社會科的相關資源</a:t>
            </a:r>
            <a:r>
              <a:rPr lang="zh-TW" altLang="en-US" sz="2000" b="1" dirty="0"/>
              <a:t>）</a:t>
            </a:r>
            <a:endParaRPr lang="zh-HK" altLang="en-US" sz="2000" b="1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17BF-B849-4755-B19E-613855F75B1F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5207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19DDA7CA-1414-4C61-81EA-391C82AFBA5D}"/>
              </a:ext>
            </a:extLst>
          </p:cNvPr>
          <p:cNvSpPr txBox="1">
            <a:spLocks/>
          </p:cNvSpPr>
          <p:nvPr/>
        </p:nvSpPr>
        <p:spPr>
          <a:xfrm>
            <a:off x="97927" y="666728"/>
            <a:ext cx="4036334" cy="10185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zh-TW" altLang="en-US" sz="5400" b="1" dirty="0">
                <a:solidFill>
                  <a:schemeClr val="accent6"/>
                </a:solidFill>
              </a:rPr>
              <a:t>體藝發展</a:t>
            </a:r>
            <a:endParaRPr lang="en-US" altLang="zh-TW" sz="5400" b="1" dirty="0">
              <a:solidFill>
                <a:schemeClr val="accent6"/>
              </a:solidFill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Children, Playing, Exercise, Play, Sports, Gymnastics">
            <a:extLst>
              <a:ext uri="{FF2B5EF4-FFF2-40B4-BE49-F238E27FC236}">
                <a16:creationId xmlns:a16="http://schemas.microsoft.com/office/drawing/2014/main" id="{4F9551EE-16FC-49F9-823D-16A20FBF8C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5" r="24733"/>
          <a:stretch/>
        </p:blipFill>
        <p:spPr bwMode="auto">
          <a:xfrm>
            <a:off x="7833249" y="1732893"/>
            <a:ext cx="3611586" cy="356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D7A6429-2665-476A-B3F9-EF9581471511}"/>
              </a:ext>
            </a:extLst>
          </p:cNvPr>
          <p:cNvSpPr/>
          <p:nvPr/>
        </p:nvSpPr>
        <p:spPr>
          <a:xfrm>
            <a:off x="97927" y="96144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/>
              <a:t>在抗疫當中的全方位學習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C2BD89F-EE50-4B51-BCEC-0DFEE77CF54B}"/>
              </a:ext>
            </a:extLst>
          </p:cNvPr>
          <p:cNvSpPr/>
          <p:nvPr/>
        </p:nvSpPr>
        <p:spPr>
          <a:xfrm>
            <a:off x="803499" y="1593914"/>
            <a:ext cx="63738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4000" b="1" dirty="0"/>
              <a:t>在家進行體適能、視覺藝術和音樂活動</a:t>
            </a:r>
            <a:endParaRPr lang="en-US" altLang="zh-TW" sz="4000" b="1" dirty="0"/>
          </a:p>
          <a:p>
            <a:endParaRPr lang="en-US" altLang="zh-TW" sz="4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4000" b="1" dirty="0"/>
              <a:t>透過資訊科技交流、欣賞和評鑑體藝活動和作品</a:t>
            </a:r>
            <a:endParaRPr lang="en-US" altLang="zh-TW" sz="4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HK" altLang="en-US" sz="4000" b="1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4942C08-749E-4969-8DDB-6C85F5C7DF9E}"/>
              </a:ext>
            </a:extLst>
          </p:cNvPr>
          <p:cNvSpPr/>
          <p:nvPr/>
        </p:nvSpPr>
        <p:spPr>
          <a:xfrm>
            <a:off x="1119539" y="2954262"/>
            <a:ext cx="53142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/>
              <a:t>（</a:t>
            </a:r>
            <a:r>
              <a:rPr lang="zh-TW" altLang="en-US" sz="2000" b="1" dirty="0">
                <a:hlinkClick r:id="rId3"/>
              </a:rPr>
              <a:t>參考體育、音樂、視覺藝術科的相關資源</a:t>
            </a:r>
            <a:r>
              <a:rPr lang="zh-TW" altLang="en-US" sz="2000" b="1" dirty="0"/>
              <a:t>）</a:t>
            </a:r>
            <a:endParaRPr lang="zh-HK" altLang="en-US" sz="2000" b="1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B4C74CF-2D39-4A92-8C0A-FDA4E710DC95}"/>
              </a:ext>
            </a:extLst>
          </p:cNvPr>
          <p:cNvSpPr/>
          <p:nvPr/>
        </p:nvSpPr>
        <p:spPr>
          <a:xfrm>
            <a:off x="1147801" y="4779719"/>
            <a:ext cx="76226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/>
              <a:t>（</a:t>
            </a:r>
            <a:r>
              <a:rPr lang="zh-TW" altLang="en-US" sz="2000" b="1" dirty="0">
                <a:hlinkClick r:id="rId3"/>
              </a:rPr>
              <a:t>參考語文科、體育、音樂、視覺藝術科、科技教育的相關資源</a:t>
            </a:r>
            <a:r>
              <a:rPr lang="zh-TW" altLang="en-US" sz="2000" b="1" dirty="0"/>
              <a:t>）</a:t>
            </a:r>
            <a:endParaRPr lang="zh-HK" altLang="en-US" sz="2000" b="1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17BF-B849-4755-B19E-613855F75B1F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8454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People, Business, Corporate, Workers, Businessman">
            <a:extLst>
              <a:ext uri="{FF2B5EF4-FFF2-40B4-BE49-F238E27FC236}">
                <a16:creationId xmlns:a16="http://schemas.microsoft.com/office/drawing/2014/main" id="{0255F4F0-AB2A-4897-A884-E176AC2BE1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4" r="30300" b="-1"/>
          <a:stretch/>
        </p:blipFill>
        <p:spPr bwMode="auto">
          <a:xfrm>
            <a:off x="7862665" y="1575742"/>
            <a:ext cx="3566526" cy="352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標題 1">
            <a:extLst>
              <a:ext uri="{FF2B5EF4-FFF2-40B4-BE49-F238E27FC236}">
                <a16:creationId xmlns:a16="http://schemas.microsoft.com/office/drawing/2014/main" id="{17CAB2D9-EC97-43AB-9DCA-9326404E90F2}"/>
              </a:ext>
            </a:extLst>
          </p:cNvPr>
          <p:cNvSpPr txBox="1">
            <a:spLocks/>
          </p:cNvSpPr>
          <p:nvPr/>
        </p:nvSpPr>
        <p:spPr>
          <a:xfrm>
            <a:off x="70066" y="711169"/>
            <a:ext cx="6009366" cy="97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zh-TW" altLang="en-US" sz="5400" b="1" dirty="0">
                <a:solidFill>
                  <a:schemeClr val="accent6"/>
                </a:solidFill>
              </a:rPr>
              <a:t>與工作有關的經驗</a:t>
            </a:r>
            <a:endParaRPr lang="en-US" altLang="zh-TW" sz="5400" b="1" dirty="0">
              <a:solidFill>
                <a:schemeClr val="accent6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E276097-E6EE-4D92-AB7B-2DF48C0FB3C1}"/>
              </a:ext>
            </a:extLst>
          </p:cNvPr>
          <p:cNvSpPr/>
          <p:nvPr/>
        </p:nvSpPr>
        <p:spPr>
          <a:xfrm>
            <a:off x="97927" y="96144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/>
              <a:t>在抗疫當中的全方位學習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9AA04F5-091A-4367-98AF-66A22127F24F}"/>
              </a:ext>
            </a:extLst>
          </p:cNvPr>
          <p:cNvSpPr/>
          <p:nvPr/>
        </p:nvSpPr>
        <p:spPr>
          <a:xfrm>
            <a:off x="1045442" y="1686166"/>
            <a:ext cx="681722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如適切，</a:t>
            </a:r>
            <a:r>
              <a:rPr lang="zh-TW" altLang="en-US" sz="3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透過</a:t>
            </a:r>
            <a:r>
              <a:rPr lang="zh-CN" altLang="en-US" sz="3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教師與</a:t>
            </a:r>
            <a:r>
              <a:rPr lang="zh-TW" altLang="en-US" sz="3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從事舞蹈相關工作的人</a:t>
            </a:r>
            <a:r>
              <a:rPr lang="zh-CN" altLang="en-US" sz="3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（如導師）</a:t>
            </a:r>
            <a:r>
              <a:rPr lang="zh-TW" altLang="en-US" sz="3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的分享和資料搜集了解與舞蹈相關的工作內容</a:t>
            </a:r>
            <a:endParaRPr lang="en-GB" altLang="zh-TW" sz="34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透過採用資訊科技與</a:t>
            </a:r>
            <a:r>
              <a:rPr lang="zh-CN" altLang="en-US" sz="3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同學</a:t>
            </a:r>
            <a:r>
              <a:rPr lang="zh-TW" altLang="en-US" sz="3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排練舞蹈並分享交流經歷，了解相關行業所需要的素質和技能、市場機會與挑戰</a:t>
            </a:r>
            <a:endParaRPr lang="zh-HK" altLang="en-US" sz="34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041550E-C996-4897-AED8-DA2EE25CA3AD}"/>
              </a:ext>
            </a:extLst>
          </p:cNvPr>
          <p:cNvSpPr/>
          <p:nvPr/>
        </p:nvSpPr>
        <p:spPr>
          <a:xfrm>
            <a:off x="2498984" y="3400425"/>
            <a:ext cx="45207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/>
              <a:t>（</a:t>
            </a:r>
            <a:r>
              <a:rPr lang="zh-TW" altLang="en-US" sz="2000" b="1" dirty="0">
                <a:hlinkClick r:id="rId3"/>
              </a:rPr>
              <a:t>參考教育局生涯規劃資訊</a:t>
            </a:r>
            <a:r>
              <a:rPr lang="en-US" altLang="zh-TW" sz="2000" b="1" dirty="0">
                <a:hlinkClick r:id="rId3"/>
              </a:rPr>
              <a:t>—</a:t>
            </a:r>
            <a:r>
              <a:rPr lang="zh-TW" altLang="en-US" sz="2000" b="1" dirty="0">
                <a:hlinkClick r:id="rId3"/>
              </a:rPr>
              <a:t>舞蹈員</a:t>
            </a:r>
            <a:r>
              <a:rPr lang="zh-TW" altLang="en-US" sz="2000" b="1" dirty="0"/>
              <a:t>）</a:t>
            </a:r>
            <a:endParaRPr lang="zh-HK" altLang="en-US" sz="2000" b="1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97E42E0-54AF-40F8-84F8-59DE10C82DB9}"/>
              </a:ext>
            </a:extLst>
          </p:cNvPr>
          <p:cNvSpPr/>
          <p:nvPr/>
        </p:nvSpPr>
        <p:spPr>
          <a:xfrm>
            <a:off x="3333976" y="5514794"/>
            <a:ext cx="47772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/>
              <a:t>（</a:t>
            </a:r>
            <a:r>
              <a:rPr lang="zh-TW" altLang="en-US" sz="2000" b="1" dirty="0">
                <a:hlinkClick r:id="rId4"/>
              </a:rPr>
              <a:t>參考教育局生涯規劃資訊</a:t>
            </a:r>
            <a:r>
              <a:rPr lang="en-US" altLang="zh-TW" sz="2000" b="1" dirty="0">
                <a:hlinkClick r:id="rId4"/>
              </a:rPr>
              <a:t>—</a:t>
            </a:r>
            <a:r>
              <a:rPr lang="zh-TW" altLang="en-US" sz="2000" b="1" dirty="0">
                <a:hlinkClick r:id="rId4"/>
              </a:rPr>
              <a:t>娛樂藝術</a:t>
            </a:r>
            <a:r>
              <a:rPr lang="zh-TW" altLang="en-US" sz="2000" b="1" dirty="0"/>
              <a:t>）</a:t>
            </a:r>
            <a:endParaRPr lang="zh-HK" altLang="en-US" sz="2000" b="1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17BF-B849-4755-B19E-613855F75B1F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8736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163514"/>
            <a:ext cx="3121891" cy="838986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其他建議</a:t>
            </a:r>
            <a:r>
              <a:rPr lang="en-US" altLang="zh-TW" dirty="0" smtClean="0">
                <a:solidFill>
                  <a:srgbClr val="FF0000"/>
                </a:solidFill>
              </a:rPr>
              <a:t>︰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1182" y="1177991"/>
            <a:ext cx="10515600" cy="540753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 smtClean="0"/>
              <a:t>停課期間可</a:t>
            </a:r>
            <a:r>
              <a:rPr lang="zh-TW" altLang="en-US" dirty="0"/>
              <a:t>透過全方位學習活動，培育學生的自我管理和創意解難能力。學校可協助學生制定一星期時間表，並定時檢視執行情況和作出回饋。引導他們於時間表中加入家中小任務和家庭活動，鼓勵學生關心家人、珍惜與他們相處的時間。</a:t>
            </a:r>
            <a:endParaRPr lang="en-HK" altLang="zh-TW" dirty="0"/>
          </a:p>
          <a:p>
            <a:pPr>
              <a:lnSpc>
                <a:spcPct val="120000"/>
              </a:lnSpc>
            </a:pPr>
            <a:endParaRPr lang="en-HK" altLang="zh-TW" dirty="0"/>
          </a:p>
          <a:p>
            <a:pPr>
              <a:lnSpc>
                <a:spcPct val="120000"/>
              </a:lnSpc>
            </a:pPr>
            <a:r>
              <a:rPr lang="zh-TW" altLang="en-US" dirty="0" smtClean="0"/>
              <a:t>另外，教師</a:t>
            </a:r>
            <a:r>
              <a:rPr lang="zh-TW" altLang="en-US" dirty="0"/>
              <a:t>可參考以上示例，為學生設計連結不同學習領域或學科的學習活動，或鼓勵學生計劃和執行自學項目。例如於擴增實境博物館遊中找一段感興趣的路線，以粵語／英語／普通話作導遊介紹，並請學生發揮創意為場地加入新元素（例如設施、服務、互動項目）以提升到遊價值；又例如請學生為家人設計抗疫晚餐，拍攝採購材料、預備食材、烹調過程，以及</a:t>
            </a:r>
            <a:r>
              <a:rPr lang="zh-TW" altLang="en-US" dirty="0" smtClean="0"/>
              <a:t>用餐時</a:t>
            </a:r>
            <a:r>
              <a:rPr lang="zh-TW" altLang="en-US" dirty="0"/>
              <a:t>家人的回饋等，並以不同形式展示成果（例如飲食節目、烹飪比賽、菜式與文化介紹等）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17BF-B849-4755-B19E-613855F75B1F}" type="slidenum">
              <a:rPr lang="zh-HK" altLang="en-US" smtClean="0"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5121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423025" y="1581821"/>
            <a:ext cx="6467302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HK" altLang="zh-H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香</a:t>
            </a:r>
            <a:r>
              <a:rPr kumimoji="0" lang="zh-TW" altLang="zh-H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港</a:t>
            </a:r>
            <a:r>
              <a:rPr kumimoji="0" lang="zh-HK" altLang="zh-H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歷</a:t>
            </a:r>
            <a:r>
              <a:rPr kumimoji="0" lang="zh-TW" altLang="zh-H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史</a:t>
            </a:r>
            <a:r>
              <a:rPr kumimoji="0" lang="zh-HK" altLang="zh-H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博</a:t>
            </a:r>
            <a:r>
              <a:rPr kumimoji="0" lang="zh-TW" altLang="zh-HK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物館 </a:t>
            </a:r>
            <a:r>
              <a:rPr kumimoji="0" lang="en-US" altLang="zh-TW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Hong Kong Museum of History</a:t>
            </a:r>
            <a:endParaRPr kumimoji="0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>https://hk.history.museum/zh_TW/web/mh/</a:t>
            </a:r>
            <a:endParaRPr kumimoji="0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TW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虛擬展覽 </a:t>
            </a:r>
            <a:r>
              <a:rPr kumimoji="0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Virtual Exhibitions</a:t>
            </a:r>
            <a:endParaRPr kumimoji="0" lang="en-US" altLang="zh-TW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/>
              </a:rPr>
              <a:t>https://hk.history.museum/zh_TW/web/mh/exhibition/virtual.html</a:t>
            </a:r>
            <a:endParaRPr kumimoji="0" lang="en-US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21424" y="310508"/>
            <a:ext cx="10673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例子</a:t>
            </a:r>
            <a:r>
              <a:rPr lang="en-US" altLang="zh-TW" sz="4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︰e</a:t>
            </a:r>
            <a:r>
              <a:rPr lang="zh-TW" altLang="en-US" sz="4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遊博物館</a:t>
            </a:r>
            <a:endParaRPr lang="zh-HK" altLang="en-US" sz="4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/>
          <a:srcRect l="26801" t="14102" r="47374" b="6938"/>
          <a:stretch/>
        </p:blipFill>
        <p:spPr>
          <a:xfrm>
            <a:off x="7832436" y="1274619"/>
            <a:ext cx="2826328" cy="5400874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676" y="4157513"/>
            <a:ext cx="1172381" cy="2301608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837" y="4204889"/>
            <a:ext cx="1169633" cy="2206855"/>
          </a:xfrm>
          <a:prstGeom prst="rect">
            <a:avLst/>
          </a:prstGeom>
        </p:spPr>
      </p:pic>
      <p:sp>
        <p:nvSpPr>
          <p:cNvPr id="30" name="矩形圖說文字 29"/>
          <p:cNvSpPr/>
          <p:nvPr/>
        </p:nvSpPr>
        <p:spPr>
          <a:xfrm>
            <a:off x="4062951" y="2933351"/>
            <a:ext cx="2569351" cy="1009117"/>
          </a:xfrm>
          <a:prstGeom prst="wedgeRectCallout">
            <a:avLst>
              <a:gd name="adj1" fmla="val 4805"/>
              <a:gd name="adj2" fmla="val 843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在家也可遊覽博物館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17BF-B849-4755-B19E-613855F75B1F}" type="slidenum">
              <a:rPr lang="zh-HK" altLang="en-US" smtClean="0"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921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06096" y="1220893"/>
            <a:ext cx="820789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H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zh-HK" altLang="zh-H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故宮博</a:t>
            </a:r>
            <a:r>
              <a:rPr kumimoji="0" lang="zh-TW" altLang="zh-H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物</a:t>
            </a:r>
            <a:r>
              <a:rPr kumimoji="0" lang="zh-HK" altLang="zh-H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院</a:t>
            </a:r>
            <a:r>
              <a:rPr kumimoji="0" lang="zh-HK" altLang="zh-H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>https://www.dpm.org.cn/Home.html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en-US" altLang="zh-TW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HK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zh-HK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故宮博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物</a:t>
            </a:r>
            <a:r>
              <a:rPr kumimoji="0" lang="zh-HK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院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kumimoji="0" lang="zh-HK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青少年網站</a:t>
            </a: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/>
              </a:rPr>
              <a:t>https://young.dpm.org.cn/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7" name="圖片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2" t="6657" r="8112" b="4433"/>
          <a:stretch>
            <a:fillRect/>
          </a:stretch>
        </p:blipFill>
        <p:spPr bwMode="auto">
          <a:xfrm>
            <a:off x="1510095" y="2256950"/>
            <a:ext cx="4012691" cy="355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832639" y="1682558"/>
            <a:ext cx="820789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325786" y="-333586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HK" altLang="zh-HK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全景故宮</a:t>
            </a:r>
            <a:endParaRPr kumimoji="0" lang="zh-TW" altLang="zh-HK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  <a:hlinkClick r:id="rId5"/>
              </a:rPr>
              <a:t>https://pano.dpm.org.cn/gugong_app_pc/index.html</a:t>
            </a:r>
            <a:endParaRPr kumimoji="0" lang="en-US" altLang="zh-TW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630586" y="-28786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6615288" y="1080568"/>
            <a:ext cx="5353216" cy="2601787"/>
            <a:chOff x="5994400" y="1963844"/>
            <a:chExt cx="5353216" cy="2601787"/>
          </a:xfrm>
        </p:grpSpPr>
        <p:grpSp>
          <p:nvGrpSpPr>
            <p:cNvPr id="9" name="群組 8"/>
            <p:cNvGrpSpPr/>
            <p:nvPr/>
          </p:nvGrpSpPr>
          <p:grpSpPr>
            <a:xfrm>
              <a:off x="6051716" y="1963844"/>
              <a:ext cx="4813300" cy="1682115"/>
              <a:chOff x="48779" y="0"/>
              <a:chExt cx="5349483" cy="1751660"/>
            </a:xfrm>
          </p:grpSpPr>
          <p:pic>
            <p:nvPicPr>
              <p:cNvPr id="10" name="圖片 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111" t="9617" r="23882" b="8239"/>
              <a:stretch/>
            </p:blipFill>
            <p:spPr bwMode="auto">
              <a:xfrm>
                <a:off x="3547872" y="7315"/>
                <a:ext cx="1850390" cy="174434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1" name="圖片 10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151" b="4557"/>
              <a:stretch/>
            </p:blipFill>
            <p:spPr bwMode="auto">
              <a:xfrm>
                <a:off x="48779" y="0"/>
                <a:ext cx="3505835" cy="174053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12" name="文字方塊 11"/>
            <p:cNvSpPr txBox="1"/>
            <p:nvPr/>
          </p:nvSpPr>
          <p:spPr>
            <a:xfrm>
              <a:off x="5994400" y="3642301"/>
              <a:ext cx="53532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HK" altLang="zh-HK" b="1" dirty="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全景故宮</a:t>
              </a:r>
              <a:endParaRPr lang="zh-TW" altLang="zh-HK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  <a:p>
              <a:r>
                <a:rPr lang="en-US" altLang="zh-HK" u="sng" dirty="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hlinkClick r:id="rId5"/>
                </a:rPr>
                <a:t>https://pano.dpm.org.cn/gugong_app_pc/index.html</a:t>
              </a:r>
              <a:endParaRPr lang="zh-TW" altLang="zh-HK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  <a:p>
              <a:endParaRPr lang="zh-HK" altLang="en-US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6563384" y="3736337"/>
            <a:ext cx="4922520" cy="1433195"/>
            <a:chOff x="0" y="0"/>
            <a:chExt cx="5467985" cy="1551305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57" b="4556"/>
            <a:stretch/>
          </p:blipFill>
          <p:spPr bwMode="auto">
            <a:xfrm>
              <a:off x="0" y="0"/>
              <a:ext cx="3107690" cy="155130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95" t="14055" r="14846" b="10486"/>
            <a:stretch/>
          </p:blipFill>
          <p:spPr bwMode="auto">
            <a:xfrm>
              <a:off x="3108960" y="0"/>
              <a:ext cx="2359025" cy="15430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8" name="文字方塊 17"/>
          <p:cNvSpPr txBox="1"/>
          <p:nvPr/>
        </p:nvSpPr>
        <p:spPr>
          <a:xfrm>
            <a:off x="6507674" y="5353787"/>
            <a:ext cx="5353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HK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</a:t>
            </a:r>
            <a:r>
              <a:rPr lang="zh-HK" altLang="zh-HK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故宮</a:t>
            </a:r>
            <a:endParaRPr lang="zh-TW" altLang="zh-HK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US" altLang="zh-HK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10"/>
              </a:rPr>
              <a:t>http://v.dpm.org.cn/</a:t>
            </a:r>
            <a:endParaRPr lang="zh-TW" altLang="zh-HK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zh-HK" altLang="en-US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69206" y="167921"/>
            <a:ext cx="10673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例子</a:t>
            </a:r>
            <a:r>
              <a:rPr lang="en-US" altLang="zh-TW" sz="4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︰e</a:t>
            </a:r>
            <a:r>
              <a:rPr lang="zh-TW" altLang="en-US" sz="4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遊博物館</a:t>
            </a:r>
            <a:endParaRPr lang="zh-HK" altLang="en-US" sz="4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17BF-B849-4755-B19E-613855F75B1F}" type="slidenum">
              <a:rPr lang="zh-HK" altLang="en-US" smtClean="0"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7683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6672" y="2378718"/>
            <a:ext cx="10515600" cy="338200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TW" altLang="en-US" dirty="0" smtClean="0"/>
              <a:t>在</a:t>
            </a:r>
            <a:r>
              <a:rPr lang="zh-TW" altLang="en-US" dirty="0"/>
              <a:t>使用資訊科技與不同人士進行溝通和傳送檔案時，請採取適切的措施保護個人資料和保障私隱。教師和家長可藉此機會培育學生成為</a:t>
            </a:r>
            <a:r>
              <a:rPr lang="zh-TW" altLang="en-US" dirty="0" smtClean="0"/>
              <a:t>具</a:t>
            </a:r>
            <a:r>
              <a:rPr lang="zh-CN" altLang="en-US" dirty="0" smtClean="0"/>
              <a:t>道德</a:t>
            </a:r>
            <a:r>
              <a:rPr lang="zh-TW" altLang="en-US" dirty="0" smtClean="0"/>
              <a:t>操守</a:t>
            </a:r>
            <a:r>
              <a:rPr lang="zh-TW" altLang="en-US" dirty="0"/>
              <a:t>的資訊科技使用者。並提醒學生於學校教師或／和家長</a:t>
            </a:r>
            <a:r>
              <a:rPr lang="zh-TW" altLang="en-US" dirty="0" smtClean="0"/>
              <a:t>的連繫或</a:t>
            </a:r>
            <a:r>
              <a:rPr lang="zh-TW" altLang="en-US" dirty="0"/>
              <a:t>／和陪同下，才與校外人士展開對話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b="1" dirty="0" smtClean="0">
                <a:solidFill>
                  <a:srgbClr val="FF0000"/>
                </a:solidFill>
              </a:rPr>
              <a:t>學校</a:t>
            </a:r>
            <a:r>
              <a:rPr lang="zh-CN" altLang="en-US" b="1" dirty="0">
                <a:solidFill>
                  <a:srgbClr val="FF0000"/>
                </a:solidFill>
              </a:rPr>
              <a:t>亦須留意</a:t>
            </a:r>
            <a:r>
              <a:rPr lang="zh-CN" altLang="en-US" b="1" dirty="0" smtClean="0">
                <a:solidFill>
                  <a:srgbClr val="FF0000"/>
                </a:solidFill>
              </a:rPr>
              <a:t>使用安全的</a:t>
            </a:r>
            <a:r>
              <a:rPr lang="zh-TW" altLang="en-US" b="1" dirty="0" smtClean="0">
                <a:solidFill>
                  <a:srgbClr val="FF0000"/>
                </a:solidFill>
              </a:rPr>
              <a:t>資訊科技</a:t>
            </a:r>
            <a:r>
              <a:rPr lang="zh-CN" altLang="en-US" b="1" dirty="0" smtClean="0">
                <a:solidFill>
                  <a:srgbClr val="FF0000"/>
                </a:solidFill>
              </a:rPr>
              <a:t>平台，進行各項教學活動。</a:t>
            </a:r>
            <a:endParaRPr lang="en-US" altLang="zh-TW" b="1" dirty="0">
              <a:solidFill>
                <a:srgbClr val="FF0000"/>
              </a:solidFill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69455" y="1216460"/>
            <a:ext cx="3121891" cy="838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注意事項</a:t>
            </a:r>
            <a:r>
              <a:rPr lang="en-US" altLang="zh-TW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︰</a:t>
            </a:r>
            <a:endParaRPr lang="zh-TW" altLang="en-US" dirty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17BF-B849-4755-B19E-613855F75B1F}" type="slidenum">
              <a:rPr lang="zh-HK" altLang="en-US" smtClean="0"/>
              <a:t>17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0840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標題 1">
            <a:extLst>
              <a:ext uri="{FF2B5EF4-FFF2-40B4-BE49-F238E27FC236}">
                <a16:creationId xmlns:a16="http://schemas.microsoft.com/office/drawing/2014/main" id="{17CAB2D9-EC97-43AB-9DCA-9326404E90F2}"/>
              </a:ext>
            </a:extLst>
          </p:cNvPr>
          <p:cNvSpPr txBox="1">
            <a:spLocks/>
          </p:cNvSpPr>
          <p:nvPr/>
        </p:nvSpPr>
        <p:spPr>
          <a:xfrm>
            <a:off x="2878037" y="1898278"/>
            <a:ext cx="6105194" cy="9738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zh-TW" altLang="en-US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謝謝 </a:t>
            </a:r>
            <a:r>
              <a:rPr lang="en-US" altLang="zh-TW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3F19EB6-F42D-40D0-802A-074C296F9B7B}"/>
              </a:ext>
            </a:extLst>
          </p:cNvPr>
          <p:cNvSpPr/>
          <p:nvPr/>
        </p:nvSpPr>
        <p:spPr>
          <a:xfrm>
            <a:off x="3270093" y="3250151"/>
            <a:ext cx="61051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chemeClr val="bg1"/>
                </a:solidFill>
              </a:rPr>
              <a:t>全方位學習</a:t>
            </a:r>
            <a:r>
              <a:rPr lang="zh-TW" altLang="en-US" sz="3600" dirty="0" smtClean="0">
                <a:solidFill>
                  <a:schemeClr val="bg1"/>
                </a:solidFill>
              </a:rPr>
              <a:t>組</a:t>
            </a:r>
            <a:endParaRPr lang="en-US" altLang="zh-TW" sz="3600" dirty="0" smtClean="0">
              <a:solidFill>
                <a:schemeClr val="bg1"/>
              </a:solidFill>
            </a:endParaRPr>
          </a:p>
          <a:p>
            <a:endParaRPr lang="en-US" altLang="zh-TW" sz="3600" dirty="0">
              <a:solidFill>
                <a:schemeClr val="bg1"/>
              </a:solidFill>
            </a:endParaRPr>
          </a:p>
          <a:p>
            <a:r>
              <a:rPr lang="zh-TW" altLang="en-US" sz="3600" dirty="0" smtClean="0">
                <a:solidFill>
                  <a:schemeClr val="bg1"/>
                </a:solidFill>
              </a:rPr>
              <a:t>聯絡</a:t>
            </a:r>
            <a:r>
              <a:rPr lang="zh-TW" altLang="en-US" sz="3600" dirty="0">
                <a:solidFill>
                  <a:schemeClr val="bg1"/>
                </a:solidFill>
              </a:rPr>
              <a:t>我們：</a:t>
            </a:r>
            <a:r>
              <a:rPr lang="en-US" altLang="zh-TW" sz="3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lwl@edb.gov.hk</a:t>
            </a:r>
            <a:r>
              <a:rPr lang="zh-TW" altLang="en-US" sz="3600" dirty="0">
                <a:solidFill>
                  <a:schemeClr val="bg1"/>
                </a:solidFill>
              </a:rPr>
              <a:t>　</a:t>
            </a:r>
            <a:endParaRPr lang="zh-HK" altLang="en-US" sz="3600" dirty="0">
              <a:solidFill>
                <a:schemeClr val="bg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17BF-B849-4755-B19E-613855F75B1F}" type="slidenum">
              <a:rPr lang="zh-HK" altLang="en-US" smtClean="0"/>
              <a:t>18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7043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19DDA7CA-1414-4C61-81EA-391C82AFBA5D}"/>
              </a:ext>
            </a:extLst>
          </p:cNvPr>
          <p:cNvSpPr txBox="1">
            <a:spLocks/>
          </p:cNvSpPr>
          <p:nvPr/>
        </p:nvSpPr>
        <p:spPr>
          <a:xfrm>
            <a:off x="386079" y="-1"/>
            <a:ext cx="5426891" cy="9946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全方位學習</a:t>
            </a:r>
            <a:endParaRPr lang="en-US" altLang="zh-TW" sz="53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BA2CACD-9F8B-440E-8EF9-9729451872B2}"/>
              </a:ext>
            </a:extLst>
          </p:cNvPr>
          <p:cNvSpPr/>
          <p:nvPr/>
        </p:nvSpPr>
        <p:spPr>
          <a:xfrm>
            <a:off x="386081" y="1428668"/>
            <a:ext cx="115332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全方位學習指學生在真實情境中的學習，以達至在課堂學習較難達到的學習目標。在體驗式學習的過程中，學生有機會從直接的親身經歷建構意義，透過全方位學習過程中的優質反思，把所獲得的知識、所掌握的技能及所培養的正面的價值觀和態度，靈活運用於全新的</a:t>
            </a:r>
            <a:r>
              <a:rPr lang="zh-TW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情境中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，以完成學習任務及解決問題。</a:t>
            </a:r>
            <a:endParaRPr lang="zh-HK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7ECCA48-BB57-4854-836F-A8168CC13DDB}"/>
              </a:ext>
            </a:extLst>
          </p:cNvPr>
          <p:cNvSpPr/>
          <p:nvPr/>
        </p:nvSpPr>
        <p:spPr>
          <a:xfrm>
            <a:off x="386079" y="6033835"/>
            <a:ext cx="11585960" cy="599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教育局（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）。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《</a:t>
            </a: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中學教育課程指引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》</a:t>
            </a: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。分冊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7︰</a:t>
            </a: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全方位學習及體驗式學習。</a:t>
            </a:r>
            <a:endParaRPr lang="zh-HK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17BF-B849-4755-B19E-613855F75B1F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6026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19DDA7CA-1414-4C61-81EA-391C82AFBA5D}"/>
              </a:ext>
            </a:extLst>
          </p:cNvPr>
          <p:cNvSpPr txBox="1">
            <a:spLocks/>
          </p:cNvSpPr>
          <p:nvPr/>
        </p:nvSpPr>
        <p:spPr>
          <a:xfrm>
            <a:off x="386079" y="-1"/>
            <a:ext cx="5426891" cy="9946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全方位學習</a:t>
            </a:r>
            <a:endParaRPr lang="en-US" altLang="zh-TW" sz="53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BA2CACD-9F8B-440E-8EF9-9729451872B2}"/>
              </a:ext>
            </a:extLst>
          </p:cNvPr>
          <p:cNvSpPr/>
          <p:nvPr/>
        </p:nvSpPr>
        <p:spPr>
          <a:xfrm>
            <a:off x="386081" y="1428668"/>
            <a:ext cx="115332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這種真切的學習，有助學生實現全人發展的目標，並培養他們終身學習的能力，以面對不斷轉變的社會</a:t>
            </a:r>
            <a:r>
              <a:rPr lang="zh-TW" alt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（例如：應對</a:t>
            </a:r>
            <a:r>
              <a:rPr lang="en-US" altLang="zh-TW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zh-TW" alt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冠狀病毒病疫情的挑戰）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HK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7ECCA48-BB57-4854-836F-A8168CC13DDB}"/>
              </a:ext>
            </a:extLst>
          </p:cNvPr>
          <p:cNvSpPr/>
          <p:nvPr/>
        </p:nvSpPr>
        <p:spPr>
          <a:xfrm>
            <a:off x="386080" y="6258560"/>
            <a:ext cx="11585960" cy="599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教育局（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）。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《</a:t>
            </a: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中學教育課程指引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》</a:t>
            </a: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。分冊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7︰</a:t>
            </a: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全方位學習及體驗式學習。</a:t>
            </a:r>
            <a:endParaRPr lang="zh-HK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17BF-B849-4755-B19E-613855F75B1F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7679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19DDA7CA-1414-4C61-81EA-391C82AFBA5D}"/>
              </a:ext>
            </a:extLst>
          </p:cNvPr>
          <p:cNvSpPr txBox="1">
            <a:spLocks/>
          </p:cNvSpPr>
          <p:nvPr/>
        </p:nvSpPr>
        <p:spPr>
          <a:xfrm>
            <a:off x="386079" y="-1"/>
            <a:ext cx="9868264" cy="9946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全方位學習</a:t>
            </a:r>
            <a:r>
              <a:rPr lang="en-US" altLang="zh-TW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︰</a:t>
            </a:r>
            <a:r>
              <a:rPr lang="zh-TW" alt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五種基要學習經歷</a:t>
            </a:r>
            <a:endParaRPr lang="en-US" altLang="zh-TW" sz="5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BA2CACD-9F8B-440E-8EF9-9729451872B2}"/>
              </a:ext>
            </a:extLst>
          </p:cNvPr>
          <p:cNvSpPr/>
          <p:nvPr/>
        </p:nvSpPr>
        <p:spPr>
          <a:xfrm>
            <a:off x="386081" y="1428668"/>
            <a:ext cx="115332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800" dirty="0"/>
              <a:t>智能發展</a:t>
            </a:r>
            <a:endParaRPr lang="en-US" altLang="zh-TW" sz="4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800" dirty="0"/>
              <a:t>德育及公民教育</a:t>
            </a:r>
            <a:endParaRPr lang="en-US" altLang="zh-TW" sz="4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800" dirty="0"/>
              <a:t>社會服務</a:t>
            </a:r>
            <a:endParaRPr lang="en-US" altLang="zh-TW" sz="4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800" dirty="0"/>
              <a:t>體藝發展</a:t>
            </a:r>
            <a:endParaRPr lang="en-US" altLang="zh-TW" sz="4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800" dirty="0"/>
              <a:t>與工作有關的經驗</a:t>
            </a:r>
            <a:endParaRPr lang="zh-HK" altLang="en-US" sz="48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7ECCA48-BB57-4854-836F-A8168CC13DDB}"/>
              </a:ext>
            </a:extLst>
          </p:cNvPr>
          <p:cNvSpPr/>
          <p:nvPr/>
        </p:nvSpPr>
        <p:spPr>
          <a:xfrm>
            <a:off x="386080" y="6258560"/>
            <a:ext cx="11585960" cy="599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>
                <a:solidFill>
                  <a:schemeClr val="tx1"/>
                </a:solidFill>
              </a:rPr>
              <a:t>教育局（</a:t>
            </a:r>
            <a:r>
              <a:rPr lang="en-US" altLang="zh-TW" sz="2000" dirty="0">
                <a:solidFill>
                  <a:schemeClr val="tx1"/>
                </a:solidFill>
              </a:rPr>
              <a:t>2017</a:t>
            </a:r>
            <a:r>
              <a:rPr lang="zh-TW" altLang="en-US" sz="2000" dirty="0">
                <a:solidFill>
                  <a:schemeClr val="tx1"/>
                </a:solidFill>
              </a:rPr>
              <a:t>）。</a:t>
            </a:r>
            <a:r>
              <a:rPr lang="en-US" altLang="zh-TW" sz="2000" dirty="0">
                <a:solidFill>
                  <a:schemeClr val="tx1"/>
                </a:solidFill>
              </a:rPr>
              <a:t>《</a:t>
            </a:r>
            <a:r>
              <a:rPr lang="zh-TW" altLang="en-US" sz="2000" dirty="0">
                <a:solidFill>
                  <a:schemeClr val="tx1"/>
                </a:solidFill>
              </a:rPr>
              <a:t>中學教育課程指引</a:t>
            </a:r>
            <a:r>
              <a:rPr lang="en-US" altLang="zh-TW" sz="2000" dirty="0">
                <a:solidFill>
                  <a:schemeClr val="tx1"/>
                </a:solidFill>
              </a:rPr>
              <a:t>》</a:t>
            </a:r>
            <a:r>
              <a:rPr lang="zh-TW" altLang="en-US" sz="2000" dirty="0">
                <a:solidFill>
                  <a:schemeClr val="tx1"/>
                </a:solidFill>
              </a:rPr>
              <a:t>。分冊</a:t>
            </a:r>
            <a:r>
              <a:rPr lang="en-US" altLang="zh-TW" sz="2000" dirty="0">
                <a:solidFill>
                  <a:schemeClr val="tx1"/>
                </a:solidFill>
              </a:rPr>
              <a:t>7︰</a:t>
            </a:r>
            <a:r>
              <a:rPr lang="zh-TW" altLang="en-US" sz="2000" dirty="0">
                <a:solidFill>
                  <a:schemeClr val="tx1"/>
                </a:solidFill>
              </a:rPr>
              <a:t>全方位學習及體驗式學習。</a:t>
            </a:r>
            <a:endParaRPr lang="zh-HK" altLang="en-US" sz="2000" dirty="0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17BF-B849-4755-B19E-613855F75B1F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2273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BA2CACD-9F8B-440E-8EF9-9729451872B2}"/>
              </a:ext>
            </a:extLst>
          </p:cNvPr>
          <p:cNvSpPr/>
          <p:nvPr/>
        </p:nvSpPr>
        <p:spPr>
          <a:xfrm>
            <a:off x="6542202" y="2149312"/>
            <a:ext cx="5363852" cy="26319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3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在整個社會應對</a:t>
            </a:r>
            <a:r>
              <a:rPr lang="en-US" altLang="zh-TW" sz="3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2019</a:t>
            </a:r>
            <a:r>
              <a:rPr lang="zh-TW" altLang="en-US" sz="3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冠狀病毒病疫情期間，我們仍可以善用網上資源，留在家中安全地學習，實踐全方位學習理念。</a:t>
            </a:r>
            <a:endParaRPr lang="en-US" altLang="zh-HK" sz="3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Technology Solutions">
            <a:extLst>
              <a:ext uri="{FF2B5EF4-FFF2-40B4-BE49-F238E27FC236}">
                <a16:creationId xmlns:a16="http://schemas.microsoft.com/office/drawing/2014/main" id="{2B6A8A47-A6F7-4FAE-93BA-D5683120A2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3" r="18634" b="1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17BF-B849-4755-B19E-613855F75B1F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0982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1919" y="6258560"/>
            <a:ext cx="11850121" cy="599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Drake &amp; Burns (2004). Meeting Standards Through Integrated Curriculum. US: ASCD.</a:t>
            </a:r>
            <a:endParaRPr lang="zh-HK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960270" y="1553717"/>
            <a:ext cx="5942028" cy="4134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0000FF"/>
                </a:solidFill>
              </a:rPr>
              <a:t>主題</a:t>
            </a:r>
            <a:r>
              <a:rPr lang="zh-TW" altLang="en-US" sz="2400" dirty="0" smtClean="0">
                <a:solidFill>
                  <a:srgbClr val="0000FF"/>
                </a:solidFill>
              </a:rPr>
              <a:t>：</a:t>
            </a:r>
            <a:r>
              <a:rPr lang="zh-TW" altLang="en-US" sz="2400" dirty="0" smtClean="0">
                <a:solidFill>
                  <a:schemeClr val="tx1"/>
                </a:solidFill>
              </a:rPr>
              <a:t>舞</a:t>
            </a:r>
            <a:r>
              <a:rPr lang="zh-TW" altLang="en-US" sz="2400" dirty="0">
                <a:solidFill>
                  <a:schemeClr val="tx1"/>
                </a:solidFill>
              </a:rPr>
              <a:t>出「疫」轉</a:t>
            </a:r>
            <a:r>
              <a:rPr lang="zh-TW" altLang="en-US" sz="2400" dirty="0" smtClean="0">
                <a:solidFill>
                  <a:schemeClr val="tx1"/>
                </a:solidFill>
              </a:rPr>
              <a:t>人生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HK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0000FF"/>
                </a:solidFill>
              </a:rPr>
              <a:t>概念：</a:t>
            </a:r>
            <a:r>
              <a:rPr lang="zh-TW" altLang="en-US" sz="2400" dirty="0">
                <a:solidFill>
                  <a:schemeClr val="tx1"/>
                </a:solidFill>
              </a:rPr>
              <a:t>自我形象、幸福感、文化差異、</a:t>
            </a:r>
            <a:r>
              <a:rPr lang="zh-TW" altLang="en-US" sz="2400" dirty="0" smtClean="0">
                <a:solidFill>
                  <a:schemeClr val="tx1"/>
                </a:solidFill>
              </a:rPr>
              <a:t>全球化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HK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rgbClr val="0000FF"/>
                </a:solidFill>
              </a:rPr>
              <a:t>所培育的跨</a:t>
            </a:r>
            <a:r>
              <a:rPr lang="zh-TW" altLang="en-US" sz="2400" dirty="0">
                <a:solidFill>
                  <a:srgbClr val="0000FF"/>
                </a:solidFill>
              </a:rPr>
              <a:t>領域</a:t>
            </a:r>
            <a:r>
              <a:rPr lang="zh-TW" altLang="en-US" sz="2400" dirty="0" smtClean="0">
                <a:solidFill>
                  <a:srgbClr val="0000FF"/>
                </a:solidFill>
              </a:rPr>
              <a:t>技能</a:t>
            </a:r>
            <a:r>
              <a:rPr lang="zh-TW" altLang="en-US" sz="2400" dirty="0">
                <a:solidFill>
                  <a:srgbClr val="0000FF"/>
                </a:solidFill>
              </a:rPr>
              <a:t>、</a:t>
            </a:r>
            <a:r>
              <a:rPr lang="zh-CN" altLang="en-US" sz="2400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正面</a:t>
            </a:r>
            <a:r>
              <a:rPr lang="zh-CN" altLang="en-US" sz="2400" dirty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的</a:t>
            </a:r>
            <a:r>
              <a:rPr lang="zh-TW" altLang="en-US" sz="2400" dirty="0">
                <a:solidFill>
                  <a:srgbClr val="0000FF"/>
                </a:solidFill>
              </a:rPr>
              <a:t>價值觀和態度：</a:t>
            </a:r>
            <a:r>
              <a:rPr lang="zh-TW" altLang="en-US" sz="2400" dirty="0">
                <a:solidFill>
                  <a:schemeClr val="tx1"/>
                </a:solidFill>
              </a:rPr>
              <a:t>堅毅、尊重他人、關愛、溝通能力、運用資訊科技能力、創意解難能力、自我管理能力</a:t>
            </a:r>
            <a:endParaRPr lang="zh-HK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3472706" y="1994236"/>
            <a:ext cx="2224878" cy="2188644"/>
          </a:xfrm>
          <a:prstGeom prst="ellipse">
            <a:avLst/>
          </a:prstGeom>
          <a:solidFill>
            <a:schemeClr val="accent3">
              <a:lumMod val="75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德育</a:t>
            </a:r>
            <a:endParaRPr lang="en-US" altLang="zh-TW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TW" alt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及公民教育</a:t>
            </a:r>
            <a:endParaRPr lang="zh-HK" altLang="en-US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2994007" y="3807342"/>
            <a:ext cx="2224879" cy="2198157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通識</a:t>
            </a:r>
            <a:endParaRPr lang="zh-HK" altLang="en-US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1914366" y="1056190"/>
            <a:ext cx="2224879" cy="2198157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體藝</a:t>
            </a:r>
            <a:endParaRPr lang="en-US" altLang="zh-TW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TW" alt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（舞蹈、服飾設計、音樂）</a:t>
            </a:r>
            <a:endParaRPr lang="zh-HK" altLang="en-US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8A04A40B-6855-4212-8FDE-34705832ACAB}"/>
              </a:ext>
            </a:extLst>
          </p:cNvPr>
          <p:cNvSpPr/>
          <p:nvPr/>
        </p:nvSpPr>
        <p:spPr>
          <a:xfrm>
            <a:off x="323230" y="2107199"/>
            <a:ext cx="2224877" cy="2188644"/>
          </a:xfrm>
          <a:prstGeom prst="ellipse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科技教育</a:t>
            </a:r>
            <a:endParaRPr lang="en-US" altLang="zh-TW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（資訊及通訊科技科技、健康管理與社會關懷）</a:t>
            </a:r>
            <a:endParaRPr lang="zh-HK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19DDA7CA-1414-4C61-81EA-391C82AFBA5D}"/>
              </a:ext>
            </a:extLst>
          </p:cNvPr>
          <p:cNvSpPr txBox="1">
            <a:spLocks/>
          </p:cNvSpPr>
          <p:nvPr/>
        </p:nvSpPr>
        <p:spPr>
          <a:xfrm>
            <a:off x="320092" y="43543"/>
            <a:ext cx="11419840" cy="12271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全方位學習</a:t>
            </a:r>
            <a:r>
              <a:rPr lang="zh-TW" altLang="en-US" sz="4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示例</a:t>
            </a:r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TW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3800" b="1" dirty="0"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連結</a:t>
            </a:r>
            <a:r>
              <a:rPr lang="zh-CN" altLang="en-US" sz="3800" b="1" dirty="0"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相關的</a:t>
            </a:r>
            <a:r>
              <a:rPr lang="zh-TW" altLang="en-US" sz="3800" b="1" dirty="0"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學習領域，並實踐</a:t>
            </a:r>
            <a:r>
              <a:rPr lang="zh-TW" altLang="en-US" sz="4000" b="1" dirty="0"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五種基要學習經歷</a:t>
            </a:r>
            <a:endParaRPr lang="en-US" altLang="zh-TW" sz="4000" b="1" dirty="0"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zh-HK" alt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0061E79C-1564-48C6-8CDD-EDEFF4587152}"/>
              </a:ext>
            </a:extLst>
          </p:cNvPr>
          <p:cNvSpPr/>
          <p:nvPr/>
        </p:nvSpPr>
        <p:spPr>
          <a:xfrm>
            <a:off x="1065481" y="3815913"/>
            <a:ext cx="2224876" cy="2198157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個人、社會及人文教育</a:t>
            </a:r>
            <a:endParaRPr lang="en-US" altLang="zh-TW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TW" alt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（生活與社會）</a:t>
            </a:r>
            <a:endParaRPr lang="zh-HK" altLang="en-US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17BF-B849-4755-B19E-613855F75B1F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1179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C5CE3A87-A21A-4816-AE6F-D9CE97031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720088"/>
              </p:ext>
            </p:extLst>
          </p:nvPr>
        </p:nvGraphicFramePr>
        <p:xfrm>
          <a:off x="218386" y="2773680"/>
          <a:ext cx="11755225" cy="3879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1045">
                  <a:extLst>
                    <a:ext uri="{9D8B030D-6E8A-4147-A177-3AD203B41FA5}">
                      <a16:colId xmlns:a16="http://schemas.microsoft.com/office/drawing/2014/main" val="4161005413"/>
                    </a:ext>
                  </a:extLst>
                </a:gridCol>
                <a:gridCol w="2351045">
                  <a:extLst>
                    <a:ext uri="{9D8B030D-6E8A-4147-A177-3AD203B41FA5}">
                      <a16:colId xmlns:a16="http://schemas.microsoft.com/office/drawing/2014/main" val="866483221"/>
                    </a:ext>
                  </a:extLst>
                </a:gridCol>
                <a:gridCol w="2351045">
                  <a:extLst>
                    <a:ext uri="{9D8B030D-6E8A-4147-A177-3AD203B41FA5}">
                      <a16:colId xmlns:a16="http://schemas.microsoft.com/office/drawing/2014/main" val="488944115"/>
                    </a:ext>
                  </a:extLst>
                </a:gridCol>
                <a:gridCol w="2351045">
                  <a:extLst>
                    <a:ext uri="{9D8B030D-6E8A-4147-A177-3AD203B41FA5}">
                      <a16:colId xmlns:a16="http://schemas.microsoft.com/office/drawing/2014/main" val="2923965971"/>
                    </a:ext>
                  </a:extLst>
                </a:gridCol>
                <a:gridCol w="2351045">
                  <a:extLst>
                    <a:ext uri="{9D8B030D-6E8A-4147-A177-3AD203B41FA5}">
                      <a16:colId xmlns:a16="http://schemas.microsoft.com/office/drawing/2014/main" val="250972321"/>
                    </a:ext>
                  </a:extLst>
                </a:gridCol>
              </a:tblGrid>
              <a:tr h="67544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</a:rPr>
                        <a:t>智能發展</a:t>
                      </a:r>
                      <a:endParaRPr lang="zh-HK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</a:rPr>
                        <a:t>德育</a:t>
                      </a:r>
                      <a:endParaRPr lang="en-US" altLang="zh-TW" sz="2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</a:rPr>
                        <a:t>及公民教育</a:t>
                      </a:r>
                      <a:endParaRPr lang="zh-HK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</a:rPr>
                        <a:t>社會服務</a:t>
                      </a:r>
                      <a:endParaRPr lang="zh-HK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</a:rPr>
                        <a:t>體藝發展</a:t>
                      </a:r>
                      <a:endParaRPr lang="zh-HK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</a:rPr>
                        <a:t>與工作有關的經驗</a:t>
                      </a:r>
                      <a:endParaRPr lang="zh-HK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82295"/>
                  </a:ext>
                </a:extLst>
              </a:tr>
              <a:tr h="317868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>
                          <a:solidFill>
                            <a:schemeClr val="tx1"/>
                          </a:solidFill>
                        </a:rPr>
                        <a:t>透過與其他人分享交流，了解舞蹈與文化、宗教、歷史的關係和發展</a:t>
                      </a:r>
                      <a:endParaRPr lang="en-US" altLang="zh-TW" sz="24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>
                          <a:solidFill>
                            <a:schemeClr val="tx1"/>
                          </a:solidFill>
                        </a:rPr>
                        <a:t>發展舞蹈技能建立健康的自我形象</a:t>
                      </a:r>
                      <a:endParaRPr lang="zh-HK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>
                          <a:solidFill>
                            <a:schemeClr val="tx1"/>
                          </a:solidFill>
                        </a:rPr>
                        <a:t>透過舞蹈交流尊重他人和欣賞不同的文化</a:t>
                      </a:r>
                      <a:endParaRPr lang="en-US" altLang="zh-TW" sz="24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>
                          <a:solidFill>
                            <a:schemeClr val="tx1"/>
                          </a:solidFill>
                        </a:rPr>
                        <a:t>透過持續練習和完善技巧培育</a:t>
                      </a:r>
                      <a:r>
                        <a:rPr lang="zh-HK" altLang="en-US" sz="2400" dirty="0">
                          <a:solidFill>
                            <a:schemeClr val="tx1"/>
                          </a:solidFill>
                        </a:rPr>
                        <a:t>堅毅</a:t>
                      </a:r>
                      <a:r>
                        <a:rPr lang="zh-TW" altLang="en-US" sz="2400" dirty="0">
                          <a:solidFill>
                            <a:schemeClr val="tx1"/>
                          </a:solidFill>
                        </a:rPr>
                        <a:t>和解難能力</a:t>
                      </a:r>
                      <a:endParaRPr lang="zh-HK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>
                          <a:solidFill>
                            <a:schemeClr val="tx1"/>
                          </a:solidFill>
                        </a:rPr>
                        <a:t>透過網上分享舞蹈，保持身心靈健康，培育正能量意識</a:t>
                      </a:r>
                      <a:endParaRPr lang="en-US" altLang="zh-TW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>
                          <a:solidFill>
                            <a:schemeClr val="tx1"/>
                          </a:solidFill>
                        </a:rPr>
                        <a:t>透過舞蹈促進身心靈健康</a:t>
                      </a:r>
                      <a:endParaRPr lang="en-US" altLang="zh-TW" sz="24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>
                          <a:solidFill>
                            <a:schemeClr val="tx1"/>
                          </a:solidFill>
                        </a:rPr>
                        <a:t>透過舞蹈培育體育精神</a:t>
                      </a:r>
                      <a:endParaRPr lang="en-US" altLang="zh-TW" sz="24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>
                          <a:solidFill>
                            <a:schemeClr val="tx1"/>
                          </a:solidFill>
                        </a:rPr>
                        <a:t>透過舞蹈動作了解和欣賞不同形式的美</a:t>
                      </a:r>
                      <a:endParaRPr lang="en-US" altLang="zh-TW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透過資料搜集，了解與舞蹈相關的工作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所</a:t>
                      </a:r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需要的素質和技能、機會與挑戰</a:t>
                      </a:r>
                      <a:endParaRPr lang="zh-HK" altLang="en-US" sz="2400" dirty="0">
                        <a:solidFill>
                          <a:schemeClr val="tx1"/>
                        </a:solidFill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985741"/>
                  </a:ext>
                </a:extLst>
              </a:tr>
            </a:tbl>
          </a:graphicData>
        </a:graphic>
      </p:graphicFrame>
      <p:sp>
        <p:nvSpPr>
          <p:cNvPr id="4" name="標題 1">
            <a:extLst>
              <a:ext uri="{FF2B5EF4-FFF2-40B4-BE49-F238E27FC236}">
                <a16:creationId xmlns:a16="http://schemas.microsoft.com/office/drawing/2014/main" id="{1BBCF728-B6AB-4576-B73F-401059F81063}"/>
              </a:ext>
            </a:extLst>
          </p:cNvPr>
          <p:cNvSpPr txBox="1">
            <a:spLocks/>
          </p:cNvSpPr>
          <p:nvPr/>
        </p:nvSpPr>
        <p:spPr>
          <a:xfrm>
            <a:off x="386079" y="61938"/>
            <a:ext cx="11419840" cy="80127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舞出「疫」轉人生</a:t>
            </a:r>
            <a:r>
              <a:rPr lang="en-GB" altLang="zh-TW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與</a:t>
            </a:r>
            <a:r>
              <a:rPr lang="en-GB" altLang="zh-TW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五種基要學習經歷</a:t>
            </a:r>
            <a:endParaRPr lang="zh-HK" altLang="en-US" sz="3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143759D1-475C-4B01-BF00-1C51206C980A}"/>
              </a:ext>
            </a:extLst>
          </p:cNvPr>
          <p:cNvSpPr/>
          <p:nvPr/>
        </p:nvSpPr>
        <p:spPr>
          <a:xfrm>
            <a:off x="218385" y="700760"/>
            <a:ext cx="11755225" cy="190984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chemeClr val="tx1"/>
                </a:solidFill>
              </a:rPr>
              <a:t>學生自學，或由導師透過視像軟件指導下練習或創作一分鐘舞蹈動作，於家中練習作體適能鍛鍊。鼓勵學生展示學習成果，並於最後階段透過視像軟件與夥伴學校（例如</a:t>
            </a:r>
            <a:r>
              <a:rPr lang="zh-CN" altLang="en-US" sz="24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友校</a:t>
            </a:r>
            <a:r>
              <a:rPr lang="zh-TW" altLang="en-US" sz="24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2400" dirty="0">
                <a:solidFill>
                  <a:schemeClr val="tx1"/>
                </a:solidFill>
              </a:rPr>
              <a:t>姊妹學校</a:t>
            </a:r>
            <a:r>
              <a:rPr lang="zh-TW" altLang="en-US" sz="2400" dirty="0" smtClean="0">
                <a:solidFill>
                  <a:schemeClr val="tx1"/>
                </a:solidFill>
              </a:rPr>
              <a:t>）</a:t>
            </a:r>
            <a:r>
              <a:rPr lang="zh-CN" altLang="en-US" sz="2400" dirty="0" smtClean="0">
                <a:solidFill>
                  <a:schemeClr val="tx1"/>
                </a:solidFill>
              </a:rPr>
              <a:t>切</a:t>
            </a:r>
            <a:r>
              <a:rPr lang="zh-TW" altLang="en-US" sz="2400" dirty="0" smtClean="0">
                <a:solidFill>
                  <a:schemeClr val="tx1"/>
                </a:solidFill>
              </a:rPr>
              <a:t>磋</a:t>
            </a:r>
            <a:r>
              <a:rPr lang="zh-TW" altLang="en-US" sz="2400" dirty="0">
                <a:solidFill>
                  <a:schemeClr val="tx1"/>
                </a:solidFill>
              </a:rPr>
              <a:t>舞技和分享練習心得，互相交流與鼓勵，建立正面積極的態度。另外，藉著此一活動，學生可配合不同學科的相關學習元素，進一步建立自我形象、幸福感、文化</a:t>
            </a:r>
            <a:r>
              <a:rPr lang="zh-CN" altLang="en-US" sz="2400" dirty="0">
                <a:solidFill>
                  <a:schemeClr val="tx1"/>
                </a:solidFill>
              </a:rPr>
              <a:t>共融</a:t>
            </a:r>
            <a:r>
              <a:rPr lang="zh-TW" altLang="en-US" sz="2400" dirty="0">
                <a:solidFill>
                  <a:schemeClr val="tx1"/>
                </a:solidFill>
              </a:rPr>
              <a:t>、並認識全球化概念及電腦資訊技能。</a:t>
            </a:r>
            <a:endParaRPr lang="zh-HK" altLang="en-US" sz="2400" dirty="0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17BF-B849-4755-B19E-613855F75B1F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8052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CFB7D6-EBC4-4D82-B5DB-B5B27573DA50}"/>
              </a:ext>
            </a:extLst>
          </p:cNvPr>
          <p:cNvSpPr txBox="1">
            <a:spLocks/>
          </p:cNvSpPr>
          <p:nvPr/>
        </p:nvSpPr>
        <p:spPr>
          <a:xfrm>
            <a:off x="390410" y="177846"/>
            <a:ext cx="11419840" cy="80127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舞出「疫」轉人生</a:t>
            </a:r>
            <a:r>
              <a:rPr lang="en-GB" altLang="zh-TW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與</a:t>
            </a:r>
            <a:r>
              <a:rPr lang="en-GB" altLang="zh-TW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五種基要學習經歷 </a:t>
            </a:r>
            <a:endParaRPr lang="zh-HK" altLang="en-US" sz="38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星形: 五角 2">
            <a:extLst>
              <a:ext uri="{FF2B5EF4-FFF2-40B4-BE49-F238E27FC236}">
                <a16:creationId xmlns:a16="http://schemas.microsoft.com/office/drawing/2014/main" id="{4C8B40EA-78A4-4C42-981D-6270325F931F}"/>
              </a:ext>
            </a:extLst>
          </p:cNvPr>
          <p:cNvSpPr/>
          <p:nvPr/>
        </p:nvSpPr>
        <p:spPr>
          <a:xfrm>
            <a:off x="5026194" y="2604841"/>
            <a:ext cx="1872523" cy="172979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3906915-5938-4D79-BEA1-0D1FAF3714DE}"/>
              </a:ext>
            </a:extLst>
          </p:cNvPr>
          <p:cNvSpPr/>
          <p:nvPr/>
        </p:nvSpPr>
        <p:spPr>
          <a:xfrm>
            <a:off x="7415227" y="244986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2400" b="1" dirty="0"/>
              <a:t>體</a:t>
            </a:r>
            <a:r>
              <a:rPr lang="zh-TW" altLang="en-US" sz="2400" b="1" dirty="0"/>
              <a:t>藝</a:t>
            </a:r>
            <a:r>
              <a:rPr lang="zh-HK" altLang="en-US" sz="2400" b="1" dirty="0"/>
              <a:t>發展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5F89AF6-62C7-4E74-80A0-07F5238C523A}"/>
              </a:ext>
            </a:extLst>
          </p:cNvPr>
          <p:cNvSpPr/>
          <p:nvPr/>
        </p:nvSpPr>
        <p:spPr>
          <a:xfrm>
            <a:off x="6616179" y="4635072"/>
            <a:ext cx="17235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400" b="1" dirty="0"/>
              <a:t>與工作有關</a:t>
            </a:r>
            <a:endParaRPr lang="en-GB" altLang="zh-TW" sz="2400" b="1" dirty="0"/>
          </a:p>
          <a:p>
            <a:pPr algn="ctr"/>
            <a:r>
              <a:rPr lang="zh-TW" altLang="en-US" sz="2400" b="1" dirty="0"/>
              <a:t>的經驗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F635C57-B792-434E-9EE6-A613AAB41C49}"/>
              </a:ext>
            </a:extLst>
          </p:cNvPr>
          <p:cNvSpPr/>
          <p:nvPr/>
        </p:nvSpPr>
        <p:spPr>
          <a:xfrm>
            <a:off x="3271968" y="244987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/>
              <a:t>社會服務</a:t>
            </a:r>
            <a:endParaRPr lang="zh-HK" altLang="en-US" sz="2400" b="1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C3445F5-4C47-4B9A-B1DA-E2ACB2713EE1}"/>
              </a:ext>
            </a:extLst>
          </p:cNvPr>
          <p:cNvSpPr/>
          <p:nvPr/>
        </p:nvSpPr>
        <p:spPr>
          <a:xfrm>
            <a:off x="3555864" y="4632997"/>
            <a:ext cx="15404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HK" altLang="en-US" sz="2400" b="1" dirty="0"/>
              <a:t>德育及</a:t>
            </a:r>
            <a:endParaRPr lang="en-GB" altLang="zh-HK" sz="2400" b="1" dirty="0"/>
          </a:p>
          <a:p>
            <a:pPr algn="ctr"/>
            <a:r>
              <a:rPr lang="zh-HK" altLang="en-US" sz="2400" b="1" dirty="0"/>
              <a:t>公民教育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F308CE7-D568-4E5D-9A17-70D94C22B0E4}"/>
              </a:ext>
            </a:extLst>
          </p:cNvPr>
          <p:cNvSpPr/>
          <p:nvPr/>
        </p:nvSpPr>
        <p:spPr>
          <a:xfrm>
            <a:off x="5254569" y="160986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2400" b="1" dirty="0"/>
              <a:t>智能發展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734ED29-51DE-4706-AD6A-5D3C741E2152}"/>
              </a:ext>
            </a:extLst>
          </p:cNvPr>
          <p:cNvSpPr/>
          <p:nvPr/>
        </p:nvSpPr>
        <p:spPr>
          <a:xfrm>
            <a:off x="7415227" y="2901580"/>
            <a:ext cx="435655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dirty="0">
                <a:hlinkClick r:id="rId2"/>
              </a:rPr>
              <a:t>康樂及文化事務署：跳舞強身</a:t>
            </a:r>
            <a:endParaRPr lang="zh-HK" altLang="en-US" sz="15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8B14164-A7BD-4293-A016-E37A9945621F}"/>
              </a:ext>
            </a:extLst>
          </p:cNvPr>
          <p:cNvSpPr/>
          <p:nvPr/>
        </p:nvSpPr>
        <p:spPr>
          <a:xfrm>
            <a:off x="7413311" y="3309072"/>
            <a:ext cx="435655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dirty="0">
                <a:hlinkClick r:id="rId3"/>
              </a:rPr>
              <a:t>發展活躍及健康的校園計劃學與教資源：健體舞</a:t>
            </a:r>
            <a:endParaRPr lang="zh-HK" altLang="en-US" sz="15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1A55458-4174-4467-9DB6-A648713217D3}"/>
              </a:ext>
            </a:extLst>
          </p:cNvPr>
          <p:cNvSpPr/>
          <p:nvPr/>
        </p:nvSpPr>
        <p:spPr>
          <a:xfrm>
            <a:off x="75875" y="4471622"/>
            <a:ext cx="345479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500" dirty="0">
                <a:hlinkClick r:id="rId4"/>
              </a:rPr>
              <a:t>與「新型冠狀病毒」相關的課程資源：</a:t>
            </a:r>
            <a:endParaRPr lang="en-GB" altLang="zh-TW" sz="1500" dirty="0">
              <a:hlinkClick r:id="rId4"/>
            </a:endParaRPr>
          </a:p>
          <a:p>
            <a:r>
              <a:rPr lang="zh-TW" altLang="en-US" sz="1500" dirty="0">
                <a:hlinkClick r:id="rId4"/>
              </a:rPr>
              <a:t>面對「疫」境</a:t>
            </a:r>
            <a:endParaRPr lang="zh-HK" altLang="en-US" sz="15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9A05967-F97C-4F06-86DD-5F8D8EEA1DC9}"/>
              </a:ext>
            </a:extLst>
          </p:cNvPr>
          <p:cNvSpPr/>
          <p:nvPr/>
        </p:nvSpPr>
        <p:spPr>
          <a:xfrm>
            <a:off x="5254569" y="874088"/>
            <a:ext cx="287771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500" dirty="0">
                <a:hlinkClick r:id="rId5"/>
              </a:rPr>
              <a:t>香港特別行政區政府：同心抗疫</a:t>
            </a:r>
            <a:endParaRPr lang="zh-HK" altLang="en-US" sz="15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9066966-F5D9-4F70-AB16-BD58A7B93B2E}"/>
              </a:ext>
            </a:extLst>
          </p:cNvPr>
          <p:cNvSpPr/>
          <p:nvPr/>
        </p:nvSpPr>
        <p:spPr>
          <a:xfrm>
            <a:off x="58987" y="1751026"/>
            <a:ext cx="326243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500" dirty="0">
                <a:hlinkClick r:id="rId6"/>
              </a:rPr>
              <a:t>民政事務局：地區、社區及公眾關係</a:t>
            </a:r>
            <a:endParaRPr lang="zh-HK" altLang="en-US" sz="15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B4BDC6D-2C9D-49FF-8BDC-6A659FEF67B0}"/>
              </a:ext>
            </a:extLst>
          </p:cNvPr>
          <p:cNvSpPr/>
          <p:nvPr/>
        </p:nvSpPr>
        <p:spPr>
          <a:xfrm>
            <a:off x="5265809" y="1256091"/>
            <a:ext cx="614783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500" dirty="0">
                <a:hlinkClick r:id="rId7"/>
              </a:rPr>
              <a:t>與「新型冠狀病毒」相關的課程資源：在疫境中成長、全球抗疫的挑戰</a:t>
            </a:r>
            <a:endParaRPr lang="zh-HK" altLang="en-US" sz="15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5EE154E-48A0-4189-BBCE-16ADB1C3B924}"/>
              </a:ext>
            </a:extLst>
          </p:cNvPr>
          <p:cNvSpPr/>
          <p:nvPr/>
        </p:nvSpPr>
        <p:spPr>
          <a:xfrm>
            <a:off x="75875" y="5556222"/>
            <a:ext cx="345479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500" dirty="0">
                <a:hlinkClick r:id="rId8"/>
              </a:rPr>
              <a:t>與「新型冠狀病毒」相關的課程資源：</a:t>
            </a:r>
            <a:endParaRPr lang="en-GB" altLang="zh-TW" sz="1500" dirty="0">
              <a:hlinkClick r:id="rId8"/>
            </a:endParaRPr>
          </a:p>
          <a:p>
            <a:r>
              <a:rPr lang="zh-TW" altLang="en-US" sz="1500" dirty="0">
                <a:hlinkClick r:id="rId8"/>
              </a:rPr>
              <a:t>反思疫症期間的偏見與歧視</a:t>
            </a:r>
            <a:endParaRPr lang="zh-HK" altLang="en-US" sz="15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79A3BB4-07A2-42AC-BC89-9D3FA67E1859}"/>
              </a:ext>
            </a:extLst>
          </p:cNvPr>
          <p:cNvSpPr/>
          <p:nvPr/>
        </p:nvSpPr>
        <p:spPr>
          <a:xfrm>
            <a:off x="10494464" y="1625389"/>
            <a:ext cx="800219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</a:rPr>
              <a:t>通識</a:t>
            </a:r>
            <a:endParaRPr lang="zh-HK" altLang="en-US" sz="2400" b="1" dirty="0">
              <a:solidFill>
                <a:srgbClr val="0000FF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C547585-88AA-4195-B617-A6EB047C337D}"/>
              </a:ext>
            </a:extLst>
          </p:cNvPr>
          <p:cNvSpPr/>
          <p:nvPr/>
        </p:nvSpPr>
        <p:spPr>
          <a:xfrm>
            <a:off x="10712417" y="3671989"/>
            <a:ext cx="800219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</a:rPr>
              <a:t>體育</a:t>
            </a:r>
            <a:endParaRPr lang="zh-HK" altLang="en-US" sz="2400" b="1" dirty="0">
              <a:solidFill>
                <a:srgbClr val="0000FF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8B58749-CDC8-42A8-8A75-CF2DA48E741D}"/>
              </a:ext>
            </a:extLst>
          </p:cNvPr>
          <p:cNvSpPr/>
          <p:nvPr/>
        </p:nvSpPr>
        <p:spPr>
          <a:xfrm>
            <a:off x="1340660" y="6147312"/>
            <a:ext cx="2079995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</a:rPr>
              <a:t>生活與社會科</a:t>
            </a:r>
            <a:endParaRPr lang="zh-HK" altLang="en-US" sz="2400" b="1" dirty="0">
              <a:solidFill>
                <a:srgbClr val="0000FF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033C9F8-C00F-46AB-90DE-9331EC67BFB6}"/>
              </a:ext>
            </a:extLst>
          </p:cNvPr>
          <p:cNvSpPr/>
          <p:nvPr/>
        </p:nvSpPr>
        <p:spPr>
          <a:xfrm>
            <a:off x="995085" y="5057983"/>
            <a:ext cx="2413338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</a:rPr>
              <a:t>德育及公民教育</a:t>
            </a:r>
            <a:endParaRPr lang="zh-HK" altLang="en-US" sz="2400" b="1" dirty="0">
              <a:solidFill>
                <a:srgbClr val="0000FF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44632E9-A45A-4C24-ABE8-BCFD4D4A06C8}"/>
              </a:ext>
            </a:extLst>
          </p:cNvPr>
          <p:cNvSpPr/>
          <p:nvPr/>
        </p:nvSpPr>
        <p:spPr>
          <a:xfrm>
            <a:off x="8366528" y="5858240"/>
            <a:ext cx="2450121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</a:rPr>
              <a:t>資訊及通訊科技</a:t>
            </a:r>
            <a:endParaRPr lang="zh-HK" altLang="en-US" sz="2400" b="1" dirty="0">
              <a:solidFill>
                <a:srgbClr val="0000FF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8899083-5AF7-4188-BEE6-CC88F1908147}"/>
              </a:ext>
            </a:extLst>
          </p:cNvPr>
          <p:cNvSpPr/>
          <p:nvPr/>
        </p:nvSpPr>
        <p:spPr>
          <a:xfrm>
            <a:off x="6670341" y="5478653"/>
            <a:ext cx="422423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500" dirty="0">
                <a:hlinkClick r:id="rId9"/>
              </a:rPr>
              <a:t>與「新型冠狀病毒」相關的課程資源：電腦網絡</a:t>
            </a:r>
            <a:endParaRPr lang="zh-HK" altLang="en-US" sz="1500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E5F436F-B520-4E09-AAF7-3D10C4551C0E}"/>
              </a:ext>
            </a:extLst>
          </p:cNvPr>
          <p:cNvSpPr/>
          <p:nvPr/>
        </p:nvSpPr>
        <p:spPr>
          <a:xfrm>
            <a:off x="58987" y="2170472"/>
            <a:ext cx="345479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500" dirty="0">
                <a:hlinkClick r:id="rId10"/>
              </a:rPr>
              <a:t>與「新型冠狀病毒」相關的課程資源：</a:t>
            </a:r>
            <a:endParaRPr lang="en-GB" altLang="zh-TW" sz="1500" dirty="0">
              <a:hlinkClick r:id="rId10"/>
            </a:endParaRPr>
          </a:p>
          <a:p>
            <a:r>
              <a:rPr lang="zh-TW" altLang="en-US" sz="1500" dirty="0">
                <a:hlinkClick r:id="rId10"/>
              </a:rPr>
              <a:t>傳染病及防控策略</a:t>
            </a:r>
            <a:endParaRPr lang="zh-HK" altLang="en-US" sz="1500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2E29F1F-7A5E-4DF5-9049-3AD7978F96B3}"/>
              </a:ext>
            </a:extLst>
          </p:cNvPr>
          <p:cNvSpPr/>
          <p:nvPr/>
        </p:nvSpPr>
        <p:spPr>
          <a:xfrm>
            <a:off x="58987" y="2742575"/>
            <a:ext cx="3262432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</a:rPr>
              <a:t>健康管理與社會關懷科</a:t>
            </a:r>
            <a:endParaRPr lang="zh-HK" altLang="en-US" sz="2400" b="1" dirty="0">
              <a:solidFill>
                <a:srgbClr val="0000FF"/>
              </a:solidFill>
            </a:endParaRPr>
          </a:p>
        </p:txBody>
      </p:sp>
      <p:pic>
        <p:nvPicPr>
          <p:cNvPr id="3074" name="Picture 2" descr="Ballerina, Ballet, Dancer, Dancing, Female, Girl">
            <a:extLst>
              <a:ext uri="{FF2B5EF4-FFF2-40B4-BE49-F238E27FC236}">
                <a16:creationId xmlns:a16="http://schemas.microsoft.com/office/drawing/2014/main" id="{DE65D14D-7337-4D29-8F02-7636D0385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797" y="2369891"/>
            <a:ext cx="1219710" cy="202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ilhouette, Dance, Silhouette Dancer, Ballet Dancer">
            <a:extLst>
              <a:ext uri="{FF2B5EF4-FFF2-40B4-BE49-F238E27FC236}">
                <a16:creationId xmlns:a16="http://schemas.microsoft.com/office/drawing/2014/main" id="{E645BA2D-66B9-42D1-92DD-CF0B94C27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170" y="2066883"/>
            <a:ext cx="3043464" cy="233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投影片編號版面配置區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17BF-B849-4755-B19E-613855F75B1F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781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19DDA7CA-1414-4C61-81EA-391C82AFBA5D}"/>
              </a:ext>
            </a:extLst>
          </p:cNvPr>
          <p:cNvSpPr txBox="1">
            <a:spLocks/>
          </p:cNvSpPr>
          <p:nvPr/>
        </p:nvSpPr>
        <p:spPr>
          <a:xfrm>
            <a:off x="45292" y="876650"/>
            <a:ext cx="4036334" cy="6734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zh-TW" altLang="en-US" sz="5400" b="1" dirty="0">
                <a:solidFill>
                  <a:schemeClr val="accent6"/>
                </a:solidFill>
              </a:rPr>
              <a:t>智能發展</a:t>
            </a:r>
            <a:endParaRPr lang="en-US" altLang="zh-TW" sz="5400" b="1" dirty="0">
              <a:solidFill>
                <a:schemeClr val="accent6"/>
              </a:solidFill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Question, Questions, Man, Head, Success, Lamp, Brain">
            <a:extLst>
              <a:ext uri="{FF2B5EF4-FFF2-40B4-BE49-F238E27FC236}">
                <a16:creationId xmlns:a16="http://schemas.microsoft.com/office/drawing/2014/main" id="{4CAC310E-E9B6-4668-AC0D-837A9C1E7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"/>
          <a:stretch/>
        </p:blipFill>
        <p:spPr bwMode="auto">
          <a:xfrm>
            <a:off x="7977761" y="1684113"/>
            <a:ext cx="3476716" cy="343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8AC537D-4362-4F58-9AA1-A488B9C9C62F}"/>
              </a:ext>
            </a:extLst>
          </p:cNvPr>
          <p:cNvSpPr/>
          <p:nvPr/>
        </p:nvSpPr>
        <p:spPr>
          <a:xfrm>
            <a:off x="97927" y="96144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/>
              <a:t>在抗疫當中的全方位學習</a:t>
            </a:r>
            <a:endParaRPr lang="zh-HK" altLang="en-US" sz="2800" b="1" dirty="0">
              <a:solidFill>
                <a:schemeClr val="accent6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E38DA06-523E-4C42-82C8-2B2DCA9B9714}"/>
              </a:ext>
            </a:extLst>
          </p:cNvPr>
          <p:cNvSpPr/>
          <p:nvPr/>
        </p:nvSpPr>
        <p:spPr>
          <a:xfrm>
            <a:off x="894676" y="1627174"/>
            <a:ext cx="63738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40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在教師適切的指導下，</a:t>
            </a:r>
            <a:r>
              <a:rPr lang="zh-TW" altLang="en-US" sz="40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進行與新型冠狀病毒相關的專題研習</a:t>
            </a:r>
            <a:endParaRPr lang="en-US" altLang="zh-TW" sz="40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40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瀏覽與新型冠狀病毒相關</a:t>
            </a:r>
            <a:r>
              <a:rPr lang="zh-TW" altLang="en-US" sz="40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的資訊（</a:t>
            </a:r>
            <a:r>
              <a:rPr lang="zh-CN" altLang="en-US" sz="40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當中</a:t>
            </a:r>
            <a:r>
              <a:rPr lang="zh-CN" altLang="en-US" sz="40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特別要注意</a:t>
            </a:r>
            <a:r>
              <a:rPr lang="zh-TW" altLang="en-US" sz="40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判斷資訊的真實性和</a:t>
            </a:r>
            <a:r>
              <a:rPr lang="zh-TW" altLang="en-US" sz="40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完整性</a:t>
            </a:r>
            <a:r>
              <a:rPr lang="zh-TW" altLang="en-US" sz="40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）</a:t>
            </a:r>
            <a:endParaRPr lang="zh-HK" altLang="en-US" sz="40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BFF7793-51CB-4799-BEB0-83118968DC27}"/>
              </a:ext>
            </a:extLst>
          </p:cNvPr>
          <p:cNvSpPr/>
          <p:nvPr/>
        </p:nvSpPr>
        <p:spPr>
          <a:xfrm>
            <a:off x="2165159" y="5500854"/>
            <a:ext cx="4031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/>
              <a:t>（</a:t>
            </a:r>
            <a:r>
              <a:rPr lang="zh-TW" altLang="en-US" sz="2000" b="1" dirty="0">
                <a:hlinkClick r:id="rId3"/>
              </a:rPr>
              <a:t>參考高中通識教育科相關資源</a:t>
            </a:r>
            <a:r>
              <a:rPr lang="zh-TW" altLang="en-US" sz="2000" b="1" dirty="0"/>
              <a:t>）</a:t>
            </a:r>
            <a:endParaRPr lang="zh-HK" altLang="en-US" sz="2000" b="1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716FC4F-08A0-42E6-989A-E5C401579FF6}"/>
              </a:ext>
            </a:extLst>
          </p:cNvPr>
          <p:cNvSpPr/>
          <p:nvPr/>
        </p:nvSpPr>
        <p:spPr>
          <a:xfrm>
            <a:off x="3729275" y="3072936"/>
            <a:ext cx="3518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/>
              <a:t>（</a:t>
            </a:r>
            <a:r>
              <a:rPr lang="zh-TW" altLang="en-US" sz="2000" b="1" dirty="0">
                <a:hlinkClick r:id="rId3"/>
              </a:rPr>
              <a:t>參考不同學科的相關資源</a:t>
            </a:r>
            <a:r>
              <a:rPr lang="zh-TW" altLang="en-US" sz="2000" b="1" dirty="0"/>
              <a:t>）</a:t>
            </a:r>
            <a:endParaRPr lang="zh-HK" altLang="en-US" sz="2000" b="1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17BF-B849-4755-B19E-613855F75B1F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6149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1574</Words>
  <Application>Microsoft Office PowerPoint</Application>
  <PresentationFormat>寬螢幕</PresentationFormat>
  <Paragraphs>153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8" baseType="lpstr">
      <vt:lpstr>等线</vt:lpstr>
      <vt:lpstr>等线 Light</vt:lpstr>
      <vt:lpstr>新細明體</vt:lpstr>
      <vt:lpstr>標楷體</vt:lpstr>
      <vt:lpstr>細明體</vt:lpstr>
      <vt:lpstr>Arial</vt:lpstr>
      <vt:lpstr>Calibri</vt:lpstr>
      <vt:lpstr>Calibri Light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其他建議︰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Christy Ng</dc:creator>
  <cp:lastModifiedBy>HUI, Shing-yan Jacob</cp:lastModifiedBy>
  <cp:revision>34</cp:revision>
  <dcterms:created xsi:type="dcterms:W3CDTF">2020-04-14T10:59:45Z</dcterms:created>
  <dcterms:modified xsi:type="dcterms:W3CDTF">2020-04-20T09:24:03Z</dcterms:modified>
</cp:coreProperties>
</file>